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418" r:id="rId3"/>
    <p:sldId id="353" r:id="rId4"/>
    <p:sldId id="361" r:id="rId5"/>
    <p:sldId id="354" r:id="rId6"/>
    <p:sldId id="393" r:id="rId7"/>
    <p:sldId id="411" r:id="rId8"/>
    <p:sldId id="367" r:id="rId9"/>
    <p:sldId id="368" r:id="rId10"/>
    <p:sldId id="356" r:id="rId11"/>
    <p:sldId id="364" r:id="rId12"/>
    <p:sldId id="365" r:id="rId13"/>
    <p:sldId id="366" r:id="rId14"/>
    <p:sldId id="420" r:id="rId15"/>
    <p:sldId id="419" r:id="rId16"/>
    <p:sldId id="421" r:id="rId17"/>
    <p:sldId id="422" r:id="rId18"/>
    <p:sldId id="423" r:id="rId19"/>
    <p:sldId id="424" r:id="rId20"/>
    <p:sldId id="426" r:id="rId21"/>
    <p:sldId id="425" r:id="rId22"/>
    <p:sldId id="427" r:id="rId23"/>
    <p:sldId id="428" r:id="rId24"/>
    <p:sldId id="429" r:id="rId25"/>
    <p:sldId id="430" r:id="rId26"/>
    <p:sldId id="431" r:id="rId27"/>
    <p:sldId id="432" r:id="rId28"/>
    <p:sldId id="399" r:id="rId29"/>
    <p:sldId id="400" r:id="rId30"/>
    <p:sldId id="401" r:id="rId31"/>
    <p:sldId id="402" r:id="rId32"/>
    <p:sldId id="403" r:id="rId33"/>
    <p:sldId id="396" r:id="rId34"/>
    <p:sldId id="395" r:id="rId35"/>
    <p:sldId id="404" r:id="rId36"/>
    <p:sldId id="394" r:id="rId37"/>
    <p:sldId id="407" r:id="rId38"/>
    <p:sldId id="414" r:id="rId39"/>
    <p:sldId id="415" r:id="rId40"/>
    <p:sldId id="416" r:id="rId41"/>
    <p:sldId id="417" r:id="rId42"/>
    <p:sldId id="408" r:id="rId43"/>
    <p:sldId id="412" r:id="rId44"/>
    <p:sldId id="41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6405A14-20C7-4FC4-95B1-C4F4095A1BEF}">
          <p14:sldIdLst>
            <p14:sldId id="256"/>
            <p14:sldId id="418"/>
          </p14:sldIdLst>
        </p14:section>
        <p14:section name="BAD USB" id="{84386A21-0442-4995-9302-55ABFEA8C1C5}">
          <p14:sldIdLst>
            <p14:sldId id="353"/>
            <p14:sldId id="361"/>
            <p14:sldId id="354"/>
          </p14:sldIdLst>
        </p14:section>
        <p14:section name="Concept" id="{DEC6B24B-8F3C-4FC6-B0E8-4D007AF6394E}">
          <p14:sldIdLst>
            <p14:sldId id="393"/>
            <p14:sldId id="411"/>
            <p14:sldId id="367"/>
            <p14:sldId id="368"/>
          </p14:sldIdLst>
        </p14:section>
        <p14:section name="Trust Technology" id="{540A4E19-F251-41BC-818C-1FBA280ED71D}">
          <p14:sldIdLst>
            <p14:sldId id="356"/>
            <p14:sldId id="364"/>
            <p14:sldId id="365"/>
            <p14:sldId id="366"/>
            <p14:sldId id="420"/>
            <p14:sldId id="419"/>
            <p14:sldId id="421"/>
          </p14:sldIdLst>
        </p14:section>
        <p14:section name="SSL Decryption" id="{DDFCC4B0-58CE-406A-96F6-E40CD33CE4E4}">
          <p14:sldIdLst>
            <p14:sldId id="422"/>
            <p14:sldId id="423"/>
            <p14:sldId id="424"/>
            <p14:sldId id="426"/>
            <p14:sldId id="425"/>
            <p14:sldId id="427"/>
            <p14:sldId id="428"/>
            <p14:sldId id="429"/>
            <p14:sldId id="430"/>
            <p14:sldId id="431"/>
            <p14:sldId id="432"/>
            <p14:sldId id="399"/>
            <p14:sldId id="400"/>
            <p14:sldId id="401"/>
            <p14:sldId id="402"/>
            <p14:sldId id="403"/>
            <p14:sldId id="396"/>
            <p14:sldId id="395"/>
            <p14:sldId id="404"/>
            <p14:sldId id="394"/>
            <p14:sldId id="407"/>
            <p14:sldId id="414"/>
            <p14:sldId id="415"/>
            <p14:sldId id="416"/>
            <p14:sldId id="417"/>
            <p14:sldId id="408"/>
          </p14:sldIdLst>
        </p14:section>
        <p14:section name="Embbeded systems" id="{FE1F08EF-B810-480D-8A97-E85A14A825E8}">
          <p14:sldIdLst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D15"/>
    <a:srgbClr val="F6BB00"/>
    <a:srgbClr val="AE4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20" autoAdjust="0"/>
    <p:restoredTop sz="95013" autoAdjust="0"/>
  </p:normalViewPr>
  <p:slideViewPr>
    <p:cSldViewPr>
      <p:cViewPr varScale="1">
        <p:scale>
          <a:sx n="78" d="100"/>
          <a:sy n="78" d="100"/>
        </p:scale>
        <p:origin x="106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096A8-B34C-453B-B88F-D876FF72B162}" type="datetimeFigureOut">
              <a:rPr lang="en-US" smtClean="0"/>
              <a:t>11/8/2018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FAFEE-80A9-4FA5-810A-2F8D3458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6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98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5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5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6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74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4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28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6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2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22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6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88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89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27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8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9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5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05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FAFEE-80A9-4FA5-810A-2F8D3458B1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1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A6E83-AC54-4FB1-B9A5-7F2B5692020D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1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6BD0-E2B8-473E-849E-712104BF3594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0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6DCA1-B68A-4671-A991-B2509BE4247A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E043-83AD-4879-9D05-D54AC9515FE8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B162-A6BB-4E5D-A27B-909E18215CB9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76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7F063-DE20-48AE-AFB5-5947935CFFE2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84AA-675F-416B-AC87-CC2E9BD74E05}" type="datetime1">
              <a:rPr lang="en-US" smtClean="0"/>
              <a:t>11/8/2018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6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7C65B-542F-4F74-82B6-776CF325E273}" type="datetime1">
              <a:rPr lang="en-US" smtClean="0"/>
              <a:t>11/8/2018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0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0591-9023-48D6-8437-9D7F8CEC1C7E}" type="datetime1">
              <a:rPr lang="en-US" smtClean="0"/>
              <a:t>11/8/2018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BE20-ACBF-4027-A8A7-9543320D12A3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69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522E7-5129-469A-8618-1A9DFCBECBF8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7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2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45299-9322-4352-A491-27174D64D18A}" type="datetime1">
              <a:rPr lang="en-US" smtClean="0"/>
              <a:t>11/8/2018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C7C18-B6BC-41A8-AA07-CEF96F7F0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3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troRST/NetRipp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9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">
            <a:extLst>
              <a:ext uri="{FF2B5EF4-FFF2-40B4-BE49-F238E27FC236}">
                <a16:creationId xmlns:a16="http://schemas.microsoft.com/office/drawing/2014/main" id="{AE3B9E20-1DEE-4A73-9246-76A0970C4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1" y="1219200"/>
            <a:ext cx="7902558" cy="4939099"/>
          </a:xfrm>
          <a:prstGeom prst="rect">
            <a:avLst/>
          </a:prstGeom>
        </p:spPr>
      </p:pic>
      <p:sp>
        <p:nvSpPr>
          <p:cNvPr id="12" name="ZoneTexte 103">
            <a:extLst>
              <a:ext uri="{FF2B5EF4-FFF2-40B4-BE49-F238E27FC236}">
                <a16:creationId xmlns:a16="http://schemas.microsoft.com/office/drawing/2014/main" id="{5CD7C11E-2EEC-4760-A88B-96AC7EAFCE17}"/>
              </a:ext>
            </a:extLst>
          </p:cNvPr>
          <p:cNvSpPr txBox="1"/>
          <p:nvPr/>
        </p:nvSpPr>
        <p:spPr>
          <a:xfrm>
            <a:off x="-457200" y="314980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srgbClr val="CF8D15"/>
                </a:solidFill>
              </a:rPr>
              <a:t>Use case: </a:t>
            </a:r>
            <a:r>
              <a:rPr lang="en-US" sz="4400" dirty="0">
                <a:solidFill>
                  <a:schemeClr val="bg1"/>
                </a:solidFill>
              </a:rPr>
              <a:t>INTRO Video</a:t>
            </a:r>
          </a:p>
        </p:txBody>
      </p:sp>
    </p:spTree>
    <p:extLst>
      <p:ext uri="{BB962C8B-B14F-4D97-AF65-F5344CB8AC3E}">
        <p14:creationId xmlns:p14="http://schemas.microsoft.com/office/powerpoint/2010/main" val="22885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2700" y="6494002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04800" y="457200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rgbClr val="CF8D15"/>
                </a:solidFill>
              </a:rPr>
              <a:t>#2 - Problematic: </a:t>
            </a:r>
            <a:r>
              <a:rPr lang="en-US" sz="4400" dirty="0">
                <a:solidFill>
                  <a:schemeClr val="bg1"/>
                </a:solidFill>
              </a:rPr>
              <a:t>Trust Technology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159000"/>
            <a:ext cx="6985000" cy="317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2519442"/>
      </p:ext>
    </p:extLst>
  </p:cSld>
  <p:clrMapOvr>
    <a:masterClrMapping/>
  </p:clrMapOvr>
  <p:transition spd="med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62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05527"/>
            <a:ext cx="6934200" cy="4619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/>
          <p:cNvSpPr txBox="1"/>
          <p:nvPr/>
        </p:nvSpPr>
        <p:spPr>
          <a:xfrm>
            <a:off x="685800" y="496669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Do you trust Smart Phones ?</a:t>
            </a:r>
          </a:p>
        </p:txBody>
      </p:sp>
    </p:spTree>
    <p:extLst>
      <p:ext uri="{BB962C8B-B14F-4D97-AF65-F5344CB8AC3E}">
        <p14:creationId xmlns:p14="http://schemas.microsoft.com/office/powerpoint/2010/main" val="905441152"/>
      </p:ext>
    </p:extLst>
  </p:cSld>
  <p:clrMapOvr>
    <a:masterClrMapping/>
  </p:clrMapOvr>
  <p:transition spd="med">
    <p:blinds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502707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85800" y="457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F8D15"/>
                </a:solidFill>
              </a:rPr>
              <a:t>Live Demo: </a:t>
            </a:r>
            <a:r>
              <a:rPr lang="en-US" sz="4000" dirty="0">
                <a:solidFill>
                  <a:schemeClr val="bg1"/>
                </a:solidFill>
              </a:rPr>
              <a:t>Malicious Smart Phone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664281" cy="510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57386008"/>
      </p:ext>
    </p:extLst>
  </p:cSld>
  <p:clrMapOvr>
    <a:masterClrMapping/>
  </p:clrMapOvr>
  <p:transition spd="med"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CF8D15"/>
                </a:solidFill>
              </a:rPr>
              <a:t>NetHunter</a:t>
            </a:r>
            <a:r>
              <a:rPr lang="en-US" sz="3200" dirty="0">
                <a:solidFill>
                  <a:srgbClr val="CF8D15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Android Penetration Testers Platform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410453"/>
            <a:ext cx="4114800" cy="3837947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381000" y="4038600"/>
            <a:ext cx="1676400" cy="1143000"/>
            <a:chOff x="533400" y="3276600"/>
            <a:chExt cx="1676400" cy="1143000"/>
          </a:xfrm>
        </p:grpSpPr>
        <p:sp>
          <p:nvSpPr>
            <p:cNvPr id="14" name="Légende à une bordure 1 13"/>
            <p:cNvSpPr/>
            <p:nvPr/>
          </p:nvSpPr>
          <p:spPr>
            <a:xfrm>
              <a:off x="533400" y="3276600"/>
              <a:ext cx="1676400" cy="1143000"/>
            </a:xfrm>
            <a:prstGeom prst="accentCallout1">
              <a:avLst>
                <a:gd name="adj1" fmla="val 43996"/>
                <a:gd name="adj2" fmla="val 107911"/>
                <a:gd name="adj3" fmla="val 71666"/>
                <a:gd name="adj4" fmla="val 13799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57" y="3657600"/>
              <a:ext cx="1333143" cy="325879"/>
            </a:xfrm>
            <a:prstGeom prst="rect">
              <a:avLst/>
            </a:prstGeom>
          </p:spPr>
        </p:pic>
      </p:grpSp>
      <p:grpSp>
        <p:nvGrpSpPr>
          <p:cNvPr id="18" name="Groupe 17"/>
          <p:cNvGrpSpPr/>
          <p:nvPr/>
        </p:nvGrpSpPr>
        <p:grpSpPr>
          <a:xfrm>
            <a:off x="6172200" y="3764896"/>
            <a:ext cx="2666999" cy="1609725"/>
            <a:chOff x="6172200" y="3764896"/>
            <a:chExt cx="2666999" cy="1609725"/>
          </a:xfrm>
        </p:grpSpPr>
        <p:sp>
          <p:nvSpPr>
            <p:cNvPr id="10" name="Légende à une bordure 1 9"/>
            <p:cNvSpPr/>
            <p:nvPr/>
          </p:nvSpPr>
          <p:spPr>
            <a:xfrm>
              <a:off x="6459070" y="3962400"/>
              <a:ext cx="2380129" cy="1143000"/>
            </a:xfrm>
            <a:prstGeom prst="accentCallout1">
              <a:avLst>
                <a:gd name="adj1" fmla="val 37721"/>
                <a:gd name="adj2" fmla="val -6528"/>
                <a:gd name="adj3" fmla="val 64607"/>
                <a:gd name="adj4" fmla="val -3038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 Bad USB Attack</a:t>
              </a: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3764896"/>
              <a:ext cx="1295400" cy="1609725"/>
            </a:xfrm>
            <a:prstGeom prst="rect">
              <a:avLst/>
            </a:prstGeom>
          </p:spPr>
        </p:pic>
      </p:grpSp>
      <p:grpSp>
        <p:nvGrpSpPr>
          <p:cNvPr id="20" name="Groupe 19"/>
          <p:cNvGrpSpPr/>
          <p:nvPr/>
        </p:nvGrpSpPr>
        <p:grpSpPr>
          <a:xfrm>
            <a:off x="5791200" y="1882588"/>
            <a:ext cx="3200400" cy="1241612"/>
            <a:chOff x="5791200" y="1882588"/>
            <a:chExt cx="3200400" cy="1241612"/>
          </a:xfrm>
        </p:grpSpPr>
        <p:sp>
          <p:nvSpPr>
            <p:cNvPr id="12" name="Légende à une bordure 1 11"/>
            <p:cNvSpPr/>
            <p:nvPr/>
          </p:nvSpPr>
          <p:spPr>
            <a:xfrm>
              <a:off x="5791200" y="1882588"/>
              <a:ext cx="3200400" cy="1143000"/>
            </a:xfrm>
            <a:prstGeom prst="accentCallout1">
              <a:avLst>
                <a:gd name="adj1" fmla="val 36937"/>
                <a:gd name="adj2" fmla="val -4798"/>
                <a:gd name="adj3" fmla="val 66960"/>
                <a:gd name="adj4" fmla="val -2155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Full Kali Linux Functionalities</a:t>
              </a:r>
              <a:b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b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b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133598"/>
              <a:ext cx="1981204" cy="990602"/>
            </a:xfrm>
            <a:prstGeom prst="rect">
              <a:avLst/>
            </a:prstGeom>
          </p:spPr>
        </p:pic>
      </p:grpSp>
      <p:grpSp>
        <p:nvGrpSpPr>
          <p:cNvPr id="22" name="Groupe 21"/>
          <p:cNvGrpSpPr/>
          <p:nvPr/>
        </p:nvGrpSpPr>
        <p:grpSpPr>
          <a:xfrm>
            <a:off x="533400" y="1397287"/>
            <a:ext cx="1676400" cy="1803113"/>
            <a:chOff x="533400" y="1397287"/>
            <a:chExt cx="1676400" cy="1803113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2118360"/>
              <a:ext cx="1082040" cy="1082040"/>
            </a:xfrm>
            <a:prstGeom prst="rect">
              <a:avLst/>
            </a:prstGeom>
          </p:spPr>
        </p:pic>
        <p:sp>
          <p:nvSpPr>
            <p:cNvPr id="13" name="Légende à une bordure 1 12"/>
            <p:cNvSpPr/>
            <p:nvPr/>
          </p:nvSpPr>
          <p:spPr>
            <a:xfrm>
              <a:off x="533400" y="1397287"/>
              <a:ext cx="1676400" cy="1143000"/>
            </a:xfrm>
            <a:prstGeom prst="accentCallout1">
              <a:avLst>
                <a:gd name="adj1" fmla="val 43996"/>
                <a:gd name="adj2" fmla="val 107911"/>
                <a:gd name="adj3" fmla="val 99117"/>
                <a:gd name="adj4" fmla="val 167940"/>
              </a:avLst>
            </a:prstGeom>
            <a:solidFill>
              <a:schemeClr val="lt1">
                <a:alpha val="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Rogue Wifi Access Point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br>
                <a:rPr lang="en-US" sz="2000" b="1" dirty="0">
                  <a:solidFill>
                    <a:schemeClr val="bg1"/>
                  </a:solidFill>
                </a:rPr>
              </a:br>
              <a:br>
                <a:rPr lang="en-US" sz="2000" b="1" dirty="0">
                  <a:solidFill>
                    <a:schemeClr val="bg1"/>
                  </a:solidFill>
                </a:rPr>
              </a:b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604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CF8D15"/>
                </a:solidFill>
              </a:rPr>
              <a:t>NetHunter</a:t>
            </a:r>
            <a:r>
              <a:rPr lang="en-US" sz="3200" dirty="0">
                <a:solidFill>
                  <a:srgbClr val="CF8D15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Scenario 1 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45" y="3863169"/>
            <a:ext cx="2725955" cy="2542547"/>
          </a:xfrm>
          <a:prstGeom prst="rect">
            <a:avLst/>
          </a:prstGeom>
        </p:spPr>
      </p:pic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739255" y="2568171"/>
            <a:ext cx="8380164" cy="86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Information gathering to </a:t>
            </a:r>
            <a:r>
              <a:rPr lang="en-US" sz="4800" dirty="0" err="1">
                <a:solidFill>
                  <a:schemeClr val="bg1"/>
                </a:solidFill>
              </a:rPr>
              <a:t>gmail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55005"/>
      </p:ext>
    </p:extLst>
  </p:cSld>
  <p:clrMapOvr>
    <a:masterClrMapping/>
  </p:clrMapOvr>
  <p:transition spd="med"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CF8D15"/>
                </a:solidFill>
              </a:rPr>
              <a:t>NetHunter</a:t>
            </a:r>
            <a:r>
              <a:rPr lang="en-US" sz="3200" dirty="0">
                <a:solidFill>
                  <a:srgbClr val="CF8D15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Scenario 2 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45" y="3863169"/>
            <a:ext cx="2725955" cy="2542547"/>
          </a:xfrm>
          <a:prstGeom prst="rect">
            <a:avLst/>
          </a:prstGeom>
        </p:spPr>
      </p:pic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739255" y="2568171"/>
            <a:ext cx="8380164" cy="86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Download and execute malware</a:t>
            </a:r>
          </a:p>
        </p:txBody>
      </p:sp>
    </p:spTree>
    <p:extLst>
      <p:ext uri="{BB962C8B-B14F-4D97-AF65-F5344CB8AC3E}">
        <p14:creationId xmlns:p14="http://schemas.microsoft.com/office/powerpoint/2010/main" val="2395201637"/>
      </p:ext>
    </p:extLst>
  </p:cSld>
  <p:clrMapOvr>
    <a:masterClrMapping/>
  </p:clrMapOvr>
  <p:transition spd="med">
    <p:blinds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CF8D15"/>
                </a:solidFill>
              </a:rPr>
              <a:t>NetHunter</a:t>
            </a:r>
            <a:r>
              <a:rPr lang="en-US" sz="3200" dirty="0">
                <a:solidFill>
                  <a:srgbClr val="CF8D15"/>
                </a:solidFill>
              </a:rPr>
              <a:t>: </a:t>
            </a:r>
            <a:r>
              <a:rPr lang="en-US" sz="3200" dirty="0">
                <a:solidFill>
                  <a:schemeClr val="bg1"/>
                </a:solidFill>
              </a:rPr>
              <a:t>Scenario 3 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45" y="3863169"/>
            <a:ext cx="2725955" cy="2542547"/>
          </a:xfrm>
          <a:prstGeom prst="rect">
            <a:avLst/>
          </a:prstGeom>
        </p:spPr>
      </p:pic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1295400" y="2476181"/>
            <a:ext cx="8380164" cy="860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WIFI passwords to </a:t>
            </a:r>
            <a:r>
              <a:rPr lang="en-US" sz="4800" dirty="0" err="1">
                <a:solidFill>
                  <a:schemeClr val="bg1"/>
                </a:solidFill>
              </a:rPr>
              <a:t>gmail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52492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SSL Decryption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914400" y="1752600"/>
            <a:ext cx="83801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Netripper</a:t>
            </a:r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SSLKEYLOG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91200"/>
      </p:ext>
    </p:extLst>
  </p:cSld>
  <p:clrMapOvr>
    <a:masterClrMapping/>
  </p:clrMapOvr>
  <p:transition spd="med"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451662" y="1752600"/>
            <a:ext cx="838016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solidFill>
                  <a:schemeClr val="bg1"/>
                </a:solidFill>
              </a:rPr>
              <a:t>NetRipper</a:t>
            </a:r>
            <a:r>
              <a:rPr lang="en-US" sz="2800" dirty="0">
                <a:solidFill>
                  <a:schemeClr val="bg1"/>
                </a:solidFill>
              </a:rPr>
              <a:t> is a post exploitation tool targeting Windows systems which uses API hooking in order to intercept network traffic and encryption related functions from a low privileged user, being able to capture both plain-text traffic and encrypted traffic before encryption/after decryption.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hlinkClick r:id="rId3"/>
              </a:rPr>
              <a:t>https://github.com/NytroRST/NetRipper</a:t>
            </a:r>
            <a:endParaRPr lang="en-US" sz="3600" dirty="0">
              <a:solidFill>
                <a:schemeClr val="bg1"/>
              </a:solidFill>
            </a:endParaRPr>
          </a:p>
          <a:p>
            <a:pPr algn="just"/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2591"/>
      </p:ext>
    </p:extLst>
  </p:cSld>
  <p:clrMapOvr>
    <a:masterClrMapping/>
  </p:clrMapOvr>
  <p:transition spd="med">
    <p:blinds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451662" y="1752600"/>
            <a:ext cx="83801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Inject DLL into web browser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Ability to capture credentials before they are passed to NSS module for encryption (</a:t>
            </a:r>
            <a:r>
              <a:rPr lang="en-US" sz="2800" dirty="0" err="1">
                <a:solidFill>
                  <a:schemeClr val="bg1"/>
                </a:solidFill>
              </a:rPr>
              <a:t>firefox</a:t>
            </a:r>
            <a:r>
              <a:rPr lang="en-US" sz="2800" dirty="0">
                <a:solidFill>
                  <a:schemeClr val="bg1"/>
                </a:solidFill>
              </a:rPr>
              <a:t> use case)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70890"/>
      </p:ext>
    </p:extLst>
  </p:cSld>
  <p:clrMapOvr>
    <a:masterClrMapping/>
  </p:clrMapOvr>
  <p:transition spd="med"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76200" y="6553200"/>
            <a:ext cx="2133600" cy="365125"/>
          </a:xfrm>
        </p:spPr>
        <p:txBody>
          <a:bodyPr/>
          <a:lstStyle/>
          <a:p>
            <a:fld id="{FEC20ABE-1ED9-42C2-9335-507DCB9C013D}" type="datetime1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11/8/2018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3651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Pentestingskills</a:t>
            </a:r>
            <a:r>
              <a:rPr lang="en-US" dirty="0">
                <a:solidFill>
                  <a:schemeClr val="bg1"/>
                </a:solidFill>
              </a:rPr>
              <a:t> - Copyright © 2018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7818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35974" y="4825425"/>
            <a:ext cx="541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entury Gothic" pitchFamily="34" charset="0"/>
              </a:rPr>
              <a:t>Boumediene KADDOUR – OSCP, OSWP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 pitchFamily="34" charset="0"/>
              </a:rPr>
              <a:t>Cyber Security Researcher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 pitchFamily="34" charset="0"/>
              </a:rPr>
              <a:t>E-mail: snboumediene@gmail.com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entury Gothic" pitchFamily="34" charset="0"/>
              </a:rPr>
              <a:t>Mobile:+213 (0) 661 698 720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1219200" y="2286000"/>
            <a:ext cx="75438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Decrypting Victim’s SSL traffic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8600" y="32004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6BB00"/>
                </a:solidFill>
              </a:rPr>
              <a:t>Decrypting SSL traffic using malicious smart phones and USB sticks</a:t>
            </a:r>
          </a:p>
        </p:txBody>
      </p:sp>
    </p:spTree>
    <p:extLst>
      <p:ext uri="{BB962C8B-B14F-4D97-AF65-F5344CB8AC3E}">
        <p14:creationId xmlns:p14="http://schemas.microsoft.com/office/powerpoint/2010/main" val="8584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components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0" y="1752600"/>
            <a:ext cx="88318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NetRipper.exe </a:t>
            </a:r>
            <a:r>
              <a:rPr lang="en-US" sz="2800" dirty="0">
                <a:solidFill>
                  <a:schemeClr val="bg1"/>
                </a:solidFill>
              </a:rPr>
              <a:t>- Configures and inject the DLL 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DLL.dll  </a:t>
            </a:r>
            <a:r>
              <a:rPr lang="en-US" sz="2800" dirty="0">
                <a:solidFill>
                  <a:schemeClr val="bg1"/>
                </a:solidFill>
              </a:rPr>
              <a:t>- Injected DLL, hook APIs and save data to files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C000"/>
                </a:solidFill>
              </a:rPr>
              <a:t>netripper.rb</a:t>
            </a:r>
            <a:r>
              <a:rPr lang="en-US" sz="2800" dirty="0">
                <a:solidFill>
                  <a:srgbClr val="FFC000"/>
                </a:solidFill>
              </a:rPr>
              <a:t>  </a:t>
            </a:r>
            <a:r>
              <a:rPr lang="en-US" sz="2800" dirty="0">
                <a:solidFill>
                  <a:schemeClr val="bg1"/>
                </a:solidFill>
              </a:rPr>
              <a:t>- Metasploit post-exploitation module</a:t>
            </a:r>
          </a:p>
        </p:txBody>
      </p:sp>
    </p:spTree>
    <p:extLst>
      <p:ext uri="{BB962C8B-B14F-4D97-AF65-F5344CB8AC3E}">
        <p14:creationId xmlns:p14="http://schemas.microsoft.com/office/powerpoint/2010/main" val="1034320031"/>
      </p:ext>
    </p:extLst>
  </p:cSld>
  <p:clrMapOvr>
    <a:masterClrMapping/>
  </p:clrMapOvr>
  <p:transition spd="med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action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3" name="ZoneTexte 1">
            <a:extLst>
              <a:ext uri="{FF2B5EF4-FFF2-40B4-BE49-F238E27FC236}">
                <a16:creationId xmlns:a16="http://schemas.microsoft.com/office/drawing/2014/main" id="{BA946BB0-6F8A-4BF2-9781-BA81C7D2B81C}"/>
              </a:ext>
            </a:extLst>
          </p:cNvPr>
          <p:cNvSpPr txBox="1"/>
          <p:nvPr/>
        </p:nvSpPr>
        <p:spPr>
          <a:xfrm>
            <a:off x="451662" y="1752600"/>
            <a:ext cx="8380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Requirements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Meterpreter session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Limited or elevated shell</a:t>
            </a:r>
          </a:p>
        </p:txBody>
      </p:sp>
    </p:spTree>
    <p:extLst>
      <p:ext uri="{BB962C8B-B14F-4D97-AF65-F5344CB8AC3E}">
        <p14:creationId xmlns:p14="http://schemas.microsoft.com/office/powerpoint/2010/main" val="931343892"/>
      </p:ext>
    </p:extLst>
  </p:cSld>
  <p:clrMapOvr>
    <a:masterClrMapping/>
  </p:clrMapOvr>
  <p:transition spd="med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action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B5C14-6ABB-4086-969D-6D07A065E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856966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96775"/>
      </p:ext>
    </p:extLst>
  </p:cSld>
  <p:clrMapOvr>
    <a:masterClrMapping/>
  </p:clrMapOvr>
  <p:transition spd="med"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action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AFBAF-96C4-42E9-8395-B7E45DF6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3" y="1893853"/>
            <a:ext cx="8882843" cy="26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25553"/>
      </p:ext>
    </p:extLst>
  </p:cSld>
  <p:clrMapOvr>
    <a:masterClrMapping/>
  </p:clrMapOvr>
  <p:transition spd="med"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action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E1BD2-E875-4319-905C-2828F8A8C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8" y="1371600"/>
            <a:ext cx="8718544" cy="458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978"/>
      </p:ext>
    </p:extLst>
  </p:cSld>
  <p:clrMapOvr>
    <a:masterClrMapping/>
  </p:clrMapOvr>
  <p:transition spd="med"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action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CFCD4-63C0-4D99-A942-6496F2DD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693"/>
            <a:ext cx="9144000" cy="299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54299"/>
      </p:ext>
    </p:extLst>
  </p:cSld>
  <p:clrMapOvr>
    <a:masterClrMapping/>
  </p:clrMapOvr>
  <p:transition spd="med"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NETRIPPER in action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38ED0-697E-44F4-9952-81318E71B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7" y="1573230"/>
            <a:ext cx="8826506" cy="37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13365"/>
      </p:ext>
    </p:extLst>
  </p:cSld>
  <p:clrMapOvr>
    <a:masterClrMapping/>
  </p:clrMapOvr>
  <p:transition spd="med"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2400" y="649287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27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28600" y="457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F8D15"/>
                </a:solidFill>
              </a:rPr>
              <a:t>Demo time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9612D-CF32-4B46-B95F-0B5D308A2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05" y="1216521"/>
            <a:ext cx="4294189" cy="504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71216"/>
      </p:ext>
    </p:extLst>
  </p:cSld>
  <p:clrMapOvr>
    <a:masterClrMapping/>
  </p:clrMapOvr>
  <p:transition spd="med"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33" y="1563330"/>
            <a:ext cx="4093367" cy="4907640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28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srgbClr val="CF8D15"/>
                </a:solidFill>
              </a:rPr>
              <a:t>Use case: </a:t>
            </a:r>
            <a:r>
              <a:rPr lang="en-US" sz="4400" dirty="0">
                <a:solidFill>
                  <a:schemeClr val="bg1"/>
                </a:solidFill>
              </a:rPr>
              <a:t>Traffic Eavesdropping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12290" y="6556318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227340"/>
            <a:ext cx="2514600" cy="50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42377"/>
      </p:ext>
    </p:extLst>
  </p:cSld>
  <p:clrMapOvr>
    <a:masterClrMapping/>
  </p:clrMapOvr>
  <p:transition spd="med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29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srgbClr val="CF8D15"/>
                </a:solidFill>
              </a:rPr>
              <a:t>Eavesdropping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  <a:r>
              <a:rPr lang="en-US" sz="3600" dirty="0">
                <a:solidFill>
                  <a:srgbClr val="CF8D15"/>
                </a:solidFill>
              </a:rPr>
              <a:t>  </a:t>
            </a:r>
            <a:r>
              <a:rPr lang="en-US" sz="3600" dirty="0">
                <a:solidFill>
                  <a:schemeClr val="bg1"/>
                </a:solidFill>
              </a:rPr>
              <a:t>What do we need?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39329" y="6561951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Légende à une bordure 1 1"/>
          <p:cNvSpPr/>
          <p:nvPr/>
        </p:nvSpPr>
        <p:spPr>
          <a:xfrm>
            <a:off x="6324600" y="2209800"/>
            <a:ext cx="2438400" cy="1143000"/>
          </a:xfrm>
          <a:prstGeom prst="accentCallout1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 Sniffer</a:t>
            </a:r>
          </a:p>
        </p:txBody>
      </p:sp>
      <p:sp>
        <p:nvSpPr>
          <p:cNvPr id="5" name="Légende à une bordure 1 4"/>
          <p:cNvSpPr/>
          <p:nvPr/>
        </p:nvSpPr>
        <p:spPr>
          <a:xfrm>
            <a:off x="6400800" y="5181600"/>
            <a:ext cx="2438400" cy="1143000"/>
          </a:xfrm>
          <a:prstGeom prst="accentCallout1">
            <a:avLst>
              <a:gd name="adj1" fmla="val 34583"/>
              <a:gd name="adj2" fmla="val -8333"/>
              <a:gd name="adj3" fmla="val -21667"/>
              <a:gd name="adj4" fmla="val -4121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Automation</a:t>
            </a:r>
          </a:p>
        </p:txBody>
      </p:sp>
      <p:sp>
        <p:nvSpPr>
          <p:cNvPr id="8" name="Légende à une bordure 1 7"/>
          <p:cNvSpPr/>
          <p:nvPr/>
        </p:nvSpPr>
        <p:spPr>
          <a:xfrm>
            <a:off x="533400" y="2286000"/>
            <a:ext cx="1981200" cy="1066800"/>
          </a:xfrm>
          <a:prstGeom prst="accentCallout1">
            <a:avLst>
              <a:gd name="adj1" fmla="val 26117"/>
              <a:gd name="adj2" fmla="val 108150"/>
              <a:gd name="adj3" fmla="val 106585"/>
              <a:gd name="adj4" fmla="val 172484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FTP Server</a:t>
            </a:r>
          </a:p>
        </p:txBody>
      </p:sp>
      <p:sp>
        <p:nvSpPr>
          <p:cNvPr id="9" name="Légende à une bordure 1 8"/>
          <p:cNvSpPr/>
          <p:nvPr/>
        </p:nvSpPr>
        <p:spPr>
          <a:xfrm>
            <a:off x="152400" y="4800600"/>
            <a:ext cx="2971800" cy="1219200"/>
          </a:xfrm>
          <a:prstGeom prst="accentCallout1">
            <a:avLst>
              <a:gd name="adj1" fmla="val 30469"/>
              <a:gd name="adj2" fmla="val 105856"/>
              <a:gd name="adj3" fmla="val -3125"/>
              <a:gd name="adj4" fmla="val 12518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BadUSB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2514600" cy="50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159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769" y="6484425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5800" y="457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Do you think it’s real?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109787"/>
            <a:ext cx="6781800" cy="3814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8907">
            <a:off x="1447800" y="2202233"/>
            <a:ext cx="6096000" cy="342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362200"/>
            <a:ext cx="7416800" cy="4171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124200"/>
            <a:ext cx="5638800" cy="3171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0491">
            <a:off x="393700" y="1583029"/>
            <a:ext cx="8204200" cy="4614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422085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>
                <a:solidFill>
                  <a:srgbClr val="CF8D15"/>
                </a:solidFill>
              </a:rPr>
              <a:t>Sniffer :  </a:t>
            </a:r>
            <a:r>
              <a:rPr lang="fr-FR" altLang="en-US" sz="3600" dirty="0">
                <a:solidFill>
                  <a:schemeClr val="bg1"/>
                </a:solidFill>
              </a:rPr>
              <a:t>No </a:t>
            </a:r>
            <a:r>
              <a:rPr lang="fr-FR" altLang="en-US" sz="3600" dirty="0" err="1">
                <a:solidFill>
                  <a:schemeClr val="bg1"/>
                </a:solidFill>
              </a:rPr>
              <a:t>Third</a:t>
            </a:r>
            <a:r>
              <a:rPr lang="fr-FR" altLang="en-US" sz="3600" dirty="0">
                <a:solidFill>
                  <a:schemeClr val="bg1"/>
                </a:solidFill>
              </a:rPr>
              <a:t>-Party </a:t>
            </a:r>
            <a:r>
              <a:rPr lang="fr-FR" altLang="en-US" sz="3600" dirty="0" err="1">
                <a:solidFill>
                  <a:schemeClr val="bg1"/>
                </a:solidFill>
              </a:rPr>
              <a:t>Analysis</a:t>
            </a:r>
            <a:r>
              <a:rPr lang="fr-FR" altLang="en-US" sz="3600" dirty="0">
                <a:solidFill>
                  <a:schemeClr val="bg1"/>
                </a:solidFill>
              </a:rPr>
              <a:t> Tools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83574" y="6546486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Picture 4" descr="Net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11" y="2055813"/>
            <a:ext cx="8401050" cy="3887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782528"/>
      </p:ext>
    </p:extLst>
  </p:cSld>
  <p:clrMapOvr>
    <a:masterClrMapping/>
  </p:clrMapOvr>
  <p:transition spd="med"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31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>
                <a:solidFill>
                  <a:srgbClr val="CF8D15"/>
                </a:solidFill>
              </a:rPr>
              <a:t>Automation :  </a:t>
            </a:r>
            <a:r>
              <a:rPr lang="fr-FR" altLang="en-US" sz="3600" dirty="0" err="1">
                <a:solidFill>
                  <a:schemeClr val="bg1"/>
                </a:solidFill>
              </a:rPr>
              <a:t>powershell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0" y="6561951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4" descr="powersh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35163"/>
            <a:ext cx="8472511" cy="400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453643"/>
      </p:ext>
    </p:extLst>
  </p:cSld>
  <p:clrMapOvr>
    <a:masterClrMapping/>
  </p:clrMapOvr>
  <p:transition spd="med"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>
                <a:solidFill>
                  <a:srgbClr val="CF8D15"/>
                </a:solidFill>
              </a:rPr>
              <a:t>Eavesdropping: </a:t>
            </a:r>
            <a:r>
              <a:rPr lang="en-US" sz="3600" dirty="0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4210051" y="6504801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11/8/2018</a:t>
            </a:fld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4" descr="WIRE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707366" cy="436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9064190"/>
      </p:ext>
    </p:extLst>
  </p:cSld>
  <p:clrMapOvr>
    <a:masterClrMapping/>
  </p:clrMapOvr>
  <p:transition spd="med"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rgbClr val="CF8D15"/>
                </a:solidFill>
              </a:rPr>
              <a:t>Eavesdropping: </a:t>
            </a:r>
            <a:r>
              <a:rPr lang="en-US" sz="3200" dirty="0">
                <a:solidFill>
                  <a:schemeClr val="bg1"/>
                </a:solidFill>
              </a:rPr>
              <a:t>Encrypted Traffic SSL/TLS</a:t>
            </a:r>
          </a:p>
        </p:txBody>
      </p:sp>
      <p:sp>
        <p:nvSpPr>
          <p:cNvPr id="110" name="ZoneTexte 109"/>
          <p:cNvSpPr txBox="1"/>
          <p:nvPr/>
        </p:nvSpPr>
        <p:spPr>
          <a:xfrm>
            <a:off x="135194" y="6546486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279" y="1676400"/>
            <a:ext cx="3777521" cy="48006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33400" y="3002340"/>
            <a:ext cx="4953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/>
                </a:solidFill>
              </a:rPr>
              <a:t>                 what about Encrypted Traffic?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35236" y="3002340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wait!</a:t>
            </a:r>
          </a:p>
        </p:txBody>
      </p:sp>
    </p:spTree>
    <p:extLst>
      <p:ext uri="{BB962C8B-B14F-4D97-AF65-F5344CB8AC3E}">
        <p14:creationId xmlns:p14="http://schemas.microsoft.com/office/powerpoint/2010/main" val="40675923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52400" y="60960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F8D15"/>
                </a:solidFill>
              </a:rPr>
              <a:t>Eavesdropping: </a:t>
            </a:r>
            <a:r>
              <a:rPr lang="en-US" sz="3200" dirty="0">
                <a:solidFill>
                  <a:schemeClr val="bg1"/>
                </a:solidFill>
              </a:rPr>
              <a:t>SSL RECALL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6096000" y="1676400"/>
            <a:ext cx="2895600" cy="44957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152400" y="1676400"/>
            <a:ext cx="2895600" cy="4495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1219200" y="173349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Client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934200" y="1676400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Server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228600" y="4648200"/>
            <a:ext cx="8610600" cy="1447800"/>
            <a:chOff x="228600" y="4648200"/>
            <a:chExt cx="8610600" cy="1447800"/>
          </a:xfrm>
        </p:grpSpPr>
        <p:sp>
          <p:nvSpPr>
            <p:cNvPr id="30" name="ZoneTexte 29"/>
            <p:cNvSpPr txBox="1"/>
            <p:nvPr/>
          </p:nvSpPr>
          <p:spPr>
            <a:xfrm rot="16200000">
              <a:off x="-222766" y="5187434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F8D15"/>
                  </a:solidFill>
                </a:rPr>
                <a:t>Symmetric 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228600" y="4648200"/>
              <a:ext cx="8610600" cy="144780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28600" y="1905000"/>
            <a:ext cx="8610600" cy="1600200"/>
            <a:chOff x="228600" y="1905000"/>
            <a:chExt cx="8610600" cy="1600200"/>
          </a:xfrm>
        </p:grpSpPr>
        <p:sp>
          <p:nvSpPr>
            <p:cNvPr id="36" name="Rectangle à coins arrondis 35"/>
            <p:cNvSpPr/>
            <p:nvPr/>
          </p:nvSpPr>
          <p:spPr>
            <a:xfrm>
              <a:off x="228600" y="2057400"/>
              <a:ext cx="8610600" cy="144780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ZoneTexte 36"/>
            <p:cNvSpPr txBox="1"/>
            <p:nvPr/>
          </p:nvSpPr>
          <p:spPr>
            <a:xfrm rot="16200000">
              <a:off x="-360894" y="2506162"/>
              <a:ext cx="1571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F8D15"/>
                  </a:solidFill>
                </a:rPr>
                <a:t>Asymmetric </a:t>
              </a: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33400" y="2095500"/>
            <a:ext cx="2283416" cy="1131618"/>
            <a:chOff x="533400" y="2095500"/>
            <a:chExt cx="2283416" cy="1131618"/>
          </a:xfrm>
        </p:grpSpPr>
        <p:sp>
          <p:nvSpPr>
            <p:cNvPr id="6" name="Forme libre 5"/>
            <p:cNvSpPr/>
            <p:nvPr/>
          </p:nvSpPr>
          <p:spPr>
            <a:xfrm>
              <a:off x="587723" y="2335481"/>
              <a:ext cx="2229093" cy="891637"/>
            </a:xfrm>
            <a:custGeom>
              <a:avLst/>
              <a:gdLst>
                <a:gd name="connsiteX0" fmla="*/ 0 w 2229093"/>
                <a:gd name="connsiteY0" fmla="*/ 0 h 891637"/>
                <a:gd name="connsiteX1" fmla="*/ 1783275 w 2229093"/>
                <a:gd name="connsiteY1" fmla="*/ 0 h 891637"/>
                <a:gd name="connsiteX2" fmla="*/ 2229093 w 2229093"/>
                <a:gd name="connsiteY2" fmla="*/ 445819 h 891637"/>
                <a:gd name="connsiteX3" fmla="*/ 1783275 w 2229093"/>
                <a:gd name="connsiteY3" fmla="*/ 891637 h 891637"/>
                <a:gd name="connsiteX4" fmla="*/ 0 w 2229093"/>
                <a:gd name="connsiteY4" fmla="*/ 891637 h 891637"/>
                <a:gd name="connsiteX5" fmla="*/ 445819 w 2229093"/>
                <a:gd name="connsiteY5" fmla="*/ 445819 h 891637"/>
                <a:gd name="connsiteX6" fmla="*/ 0 w 2229093"/>
                <a:gd name="connsiteY6" fmla="*/ 0 h 89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9093" h="891637">
                  <a:moveTo>
                    <a:pt x="0" y="0"/>
                  </a:moveTo>
                  <a:lnTo>
                    <a:pt x="1783275" y="0"/>
                  </a:lnTo>
                  <a:lnTo>
                    <a:pt x="2229093" y="445819"/>
                  </a:lnTo>
                  <a:lnTo>
                    <a:pt x="1783275" y="891637"/>
                  </a:lnTo>
                  <a:lnTo>
                    <a:pt x="0" y="891637"/>
                  </a:lnTo>
                  <a:lnTo>
                    <a:pt x="445819" y="4458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827" tIns="20003" rIns="465821" bIns="20003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Client generates pre-master secret</a:t>
              </a:r>
            </a:p>
          </p:txBody>
        </p:sp>
        <p:sp>
          <p:nvSpPr>
            <p:cNvPr id="4" name="Ellipse 3"/>
            <p:cNvSpPr/>
            <p:nvPr/>
          </p:nvSpPr>
          <p:spPr>
            <a:xfrm>
              <a:off x="533400" y="20955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</a:t>
              </a: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2590800" y="2095500"/>
            <a:ext cx="2232200" cy="1131618"/>
            <a:chOff x="2590800" y="2095500"/>
            <a:chExt cx="2232200" cy="1131618"/>
          </a:xfrm>
        </p:grpSpPr>
        <p:sp>
          <p:nvSpPr>
            <p:cNvPr id="8" name="Forme libre 7"/>
            <p:cNvSpPr/>
            <p:nvPr/>
          </p:nvSpPr>
          <p:spPr>
            <a:xfrm>
              <a:off x="2593907" y="2335481"/>
              <a:ext cx="2229093" cy="891637"/>
            </a:xfrm>
            <a:custGeom>
              <a:avLst/>
              <a:gdLst>
                <a:gd name="connsiteX0" fmla="*/ 0 w 2229093"/>
                <a:gd name="connsiteY0" fmla="*/ 0 h 891637"/>
                <a:gd name="connsiteX1" fmla="*/ 1783275 w 2229093"/>
                <a:gd name="connsiteY1" fmla="*/ 0 h 891637"/>
                <a:gd name="connsiteX2" fmla="*/ 2229093 w 2229093"/>
                <a:gd name="connsiteY2" fmla="*/ 445819 h 891637"/>
                <a:gd name="connsiteX3" fmla="*/ 1783275 w 2229093"/>
                <a:gd name="connsiteY3" fmla="*/ 891637 h 891637"/>
                <a:gd name="connsiteX4" fmla="*/ 0 w 2229093"/>
                <a:gd name="connsiteY4" fmla="*/ 891637 h 891637"/>
                <a:gd name="connsiteX5" fmla="*/ 445819 w 2229093"/>
                <a:gd name="connsiteY5" fmla="*/ 445819 h 891637"/>
                <a:gd name="connsiteX6" fmla="*/ 0 w 2229093"/>
                <a:gd name="connsiteY6" fmla="*/ 0 h 89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9093" h="891637">
                  <a:moveTo>
                    <a:pt x="0" y="0"/>
                  </a:moveTo>
                  <a:lnTo>
                    <a:pt x="1783275" y="0"/>
                  </a:lnTo>
                  <a:lnTo>
                    <a:pt x="2229093" y="445819"/>
                  </a:lnTo>
                  <a:lnTo>
                    <a:pt x="1783275" y="891637"/>
                  </a:lnTo>
                  <a:lnTo>
                    <a:pt x="0" y="891637"/>
                  </a:lnTo>
                  <a:lnTo>
                    <a:pt x="445819" y="4458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827" tIns="20003" rIns="465821" bIns="20003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Asymmetric encryption using  public key  </a:t>
              </a:r>
            </a:p>
          </p:txBody>
        </p:sp>
        <p:sp>
          <p:nvSpPr>
            <p:cNvPr id="21" name="Ellipse 20"/>
            <p:cNvSpPr/>
            <p:nvPr/>
          </p:nvSpPr>
          <p:spPr>
            <a:xfrm>
              <a:off x="2590800" y="20955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2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4600092" y="2057400"/>
            <a:ext cx="2229093" cy="1169718"/>
            <a:chOff x="4600092" y="2057400"/>
            <a:chExt cx="2229093" cy="1169718"/>
          </a:xfrm>
        </p:grpSpPr>
        <p:sp>
          <p:nvSpPr>
            <p:cNvPr id="10" name="Forme libre 9"/>
            <p:cNvSpPr/>
            <p:nvPr/>
          </p:nvSpPr>
          <p:spPr>
            <a:xfrm>
              <a:off x="4600092" y="2335481"/>
              <a:ext cx="2229093" cy="891637"/>
            </a:xfrm>
            <a:custGeom>
              <a:avLst/>
              <a:gdLst>
                <a:gd name="connsiteX0" fmla="*/ 0 w 2229093"/>
                <a:gd name="connsiteY0" fmla="*/ 0 h 891637"/>
                <a:gd name="connsiteX1" fmla="*/ 1783275 w 2229093"/>
                <a:gd name="connsiteY1" fmla="*/ 0 h 891637"/>
                <a:gd name="connsiteX2" fmla="*/ 2229093 w 2229093"/>
                <a:gd name="connsiteY2" fmla="*/ 445819 h 891637"/>
                <a:gd name="connsiteX3" fmla="*/ 1783275 w 2229093"/>
                <a:gd name="connsiteY3" fmla="*/ 891637 h 891637"/>
                <a:gd name="connsiteX4" fmla="*/ 0 w 2229093"/>
                <a:gd name="connsiteY4" fmla="*/ 891637 h 891637"/>
                <a:gd name="connsiteX5" fmla="*/ 445819 w 2229093"/>
                <a:gd name="connsiteY5" fmla="*/ 445819 h 891637"/>
                <a:gd name="connsiteX6" fmla="*/ 0 w 2229093"/>
                <a:gd name="connsiteY6" fmla="*/ 0 h 89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9093" h="891637">
                  <a:moveTo>
                    <a:pt x="0" y="0"/>
                  </a:moveTo>
                  <a:lnTo>
                    <a:pt x="1783275" y="0"/>
                  </a:lnTo>
                  <a:lnTo>
                    <a:pt x="2229093" y="445819"/>
                  </a:lnTo>
                  <a:lnTo>
                    <a:pt x="1783275" y="891637"/>
                  </a:lnTo>
                  <a:lnTo>
                    <a:pt x="0" y="891637"/>
                  </a:lnTo>
                  <a:lnTo>
                    <a:pt x="445819" y="4458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827" tIns="20003" rIns="465821" bIns="20003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Send encrypted pre-master secret to server</a:t>
              </a:r>
            </a:p>
          </p:txBody>
        </p:sp>
        <p:sp>
          <p:nvSpPr>
            <p:cNvPr id="22" name="Ellipse 21"/>
            <p:cNvSpPr/>
            <p:nvPr/>
          </p:nvSpPr>
          <p:spPr>
            <a:xfrm>
              <a:off x="4648200" y="20574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3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6606276" y="2057400"/>
            <a:ext cx="2229093" cy="1169718"/>
            <a:chOff x="6606276" y="2057400"/>
            <a:chExt cx="2229093" cy="1169718"/>
          </a:xfrm>
        </p:grpSpPr>
        <p:sp>
          <p:nvSpPr>
            <p:cNvPr id="11" name="Forme libre 10"/>
            <p:cNvSpPr/>
            <p:nvPr/>
          </p:nvSpPr>
          <p:spPr>
            <a:xfrm>
              <a:off x="6606276" y="2335481"/>
              <a:ext cx="2229093" cy="891637"/>
            </a:xfrm>
            <a:custGeom>
              <a:avLst/>
              <a:gdLst>
                <a:gd name="connsiteX0" fmla="*/ 0 w 2229093"/>
                <a:gd name="connsiteY0" fmla="*/ 0 h 891637"/>
                <a:gd name="connsiteX1" fmla="*/ 1783275 w 2229093"/>
                <a:gd name="connsiteY1" fmla="*/ 0 h 891637"/>
                <a:gd name="connsiteX2" fmla="*/ 2229093 w 2229093"/>
                <a:gd name="connsiteY2" fmla="*/ 445819 h 891637"/>
                <a:gd name="connsiteX3" fmla="*/ 1783275 w 2229093"/>
                <a:gd name="connsiteY3" fmla="*/ 891637 h 891637"/>
                <a:gd name="connsiteX4" fmla="*/ 0 w 2229093"/>
                <a:gd name="connsiteY4" fmla="*/ 891637 h 891637"/>
                <a:gd name="connsiteX5" fmla="*/ 445819 w 2229093"/>
                <a:gd name="connsiteY5" fmla="*/ 445819 h 891637"/>
                <a:gd name="connsiteX6" fmla="*/ 0 w 2229093"/>
                <a:gd name="connsiteY6" fmla="*/ 0 h 89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9093" h="891637">
                  <a:moveTo>
                    <a:pt x="0" y="0"/>
                  </a:moveTo>
                  <a:lnTo>
                    <a:pt x="1783275" y="0"/>
                  </a:lnTo>
                  <a:lnTo>
                    <a:pt x="2229093" y="445819"/>
                  </a:lnTo>
                  <a:lnTo>
                    <a:pt x="1783275" y="891637"/>
                  </a:lnTo>
                  <a:lnTo>
                    <a:pt x="0" y="891637"/>
                  </a:lnTo>
                  <a:lnTo>
                    <a:pt x="445819" y="44581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1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827" tIns="20003" rIns="465821" bIns="20003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Server decrypts with server private key</a:t>
              </a:r>
            </a:p>
          </p:txBody>
        </p:sp>
        <p:sp>
          <p:nvSpPr>
            <p:cNvPr id="28" name="Ellipse 27"/>
            <p:cNvSpPr/>
            <p:nvPr/>
          </p:nvSpPr>
          <p:spPr>
            <a:xfrm>
              <a:off x="6781800" y="20574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583894" y="3505200"/>
            <a:ext cx="7950506" cy="990600"/>
            <a:chOff x="583894" y="3505200"/>
            <a:chExt cx="7950506" cy="990600"/>
          </a:xfrm>
        </p:grpSpPr>
        <p:sp>
          <p:nvSpPr>
            <p:cNvPr id="19" name="Rectangle 18"/>
            <p:cNvSpPr/>
            <p:nvPr/>
          </p:nvSpPr>
          <p:spPr>
            <a:xfrm>
              <a:off x="583894" y="3581400"/>
              <a:ext cx="2209800" cy="9144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 generates master secret from pre-master secret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24600" y="3581400"/>
              <a:ext cx="2209800" cy="9144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generates master secret from pre-master secret</a:t>
              </a:r>
            </a:p>
          </p:txBody>
        </p:sp>
        <p:sp>
          <p:nvSpPr>
            <p:cNvPr id="29" name="Ellipse 28"/>
            <p:cNvSpPr/>
            <p:nvPr/>
          </p:nvSpPr>
          <p:spPr>
            <a:xfrm>
              <a:off x="2667000" y="35052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5</a:t>
              </a:r>
            </a:p>
          </p:txBody>
        </p:sp>
        <p:sp>
          <p:nvSpPr>
            <p:cNvPr id="32" name="Ellipse 31"/>
            <p:cNvSpPr/>
            <p:nvPr/>
          </p:nvSpPr>
          <p:spPr>
            <a:xfrm>
              <a:off x="6172200" y="35052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5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609600" y="4724400"/>
            <a:ext cx="7950506" cy="1295400"/>
            <a:chOff x="609600" y="4724400"/>
            <a:chExt cx="7950506" cy="1295400"/>
          </a:xfrm>
        </p:grpSpPr>
        <p:sp>
          <p:nvSpPr>
            <p:cNvPr id="25" name="Rectangle 24"/>
            <p:cNvSpPr/>
            <p:nvPr/>
          </p:nvSpPr>
          <p:spPr>
            <a:xfrm>
              <a:off x="609600" y="4876800"/>
              <a:ext cx="2209800" cy="9144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 generates session keys from master secret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50306" y="4876800"/>
              <a:ext cx="2209800" cy="9144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 generates session keys from master secret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29000" y="4724400"/>
              <a:ext cx="2286000" cy="12954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Secure data exchanged using symmetric encryption and session keys</a:t>
              </a:r>
            </a:p>
          </p:txBody>
        </p:sp>
        <p:sp>
          <p:nvSpPr>
            <p:cNvPr id="33" name="Flèche droite 32"/>
            <p:cNvSpPr/>
            <p:nvPr/>
          </p:nvSpPr>
          <p:spPr>
            <a:xfrm>
              <a:off x="2971800" y="5181600"/>
              <a:ext cx="381000" cy="30480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èche droite 34"/>
            <p:cNvSpPr/>
            <p:nvPr/>
          </p:nvSpPr>
          <p:spPr>
            <a:xfrm flipH="1">
              <a:off x="5791200" y="5171501"/>
              <a:ext cx="381000" cy="30480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/>
            <p:cNvSpPr/>
            <p:nvPr/>
          </p:nvSpPr>
          <p:spPr>
            <a:xfrm>
              <a:off x="2667000" y="48006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6</a:t>
              </a:r>
            </a:p>
          </p:txBody>
        </p:sp>
        <p:sp>
          <p:nvSpPr>
            <p:cNvPr id="38" name="Ellipse 37"/>
            <p:cNvSpPr/>
            <p:nvPr/>
          </p:nvSpPr>
          <p:spPr>
            <a:xfrm>
              <a:off x="6172200" y="4800600"/>
              <a:ext cx="381000" cy="3048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29519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08" y="1679728"/>
            <a:ext cx="3936492" cy="5178272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35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" name="ZoneTexte 103"/>
          <p:cNvSpPr txBox="1"/>
          <p:nvPr/>
        </p:nvSpPr>
        <p:spPr>
          <a:xfrm>
            <a:off x="-457200" y="592068"/>
            <a:ext cx="1005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srgbClr val="CF8D15"/>
                </a:solidFill>
              </a:rPr>
              <a:t>Eavesdropping: </a:t>
            </a:r>
            <a:r>
              <a:rPr lang="fr-FR" altLang="en-US" sz="2800" dirty="0">
                <a:solidFill>
                  <a:schemeClr val="bg1"/>
                </a:solidFill>
              </a:rPr>
              <a:t>How To Capture </a:t>
            </a:r>
            <a:r>
              <a:rPr lang="fr-FR" altLang="en-US" sz="2800" dirty="0" err="1">
                <a:solidFill>
                  <a:schemeClr val="bg1"/>
                </a:solidFill>
              </a:rPr>
              <a:t>Pre</a:t>
            </a:r>
            <a:r>
              <a:rPr lang="fr-FR" altLang="en-US" sz="2800" dirty="0">
                <a:solidFill>
                  <a:schemeClr val="bg1"/>
                </a:solidFill>
              </a:rPr>
              <a:t>-Master/master Secrets?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62583" y="6581001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92987"/>
            <a:ext cx="3907404" cy="298401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8600" y="1897559"/>
            <a:ext cx="579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Simply ask your browser </a:t>
            </a:r>
          </a:p>
        </p:txBody>
      </p:sp>
      <p:sp>
        <p:nvSpPr>
          <p:cNvPr id="4" name="Émoticône 3"/>
          <p:cNvSpPr/>
          <p:nvPr/>
        </p:nvSpPr>
        <p:spPr>
          <a:xfrm>
            <a:off x="5943600" y="1981200"/>
            <a:ext cx="609600" cy="597387"/>
          </a:xfrm>
          <a:prstGeom prst="smileyFac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66784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-2470" y="6498929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36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2400" y="60960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srgbClr val="CF8D15"/>
                </a:solidFill>
              </a:rPr>
              <a:t>Eavesdropping</a:t>
            </a:r>
            <a:r>
              <a:rPr lang="en-US" sz="3200">
                <a:solidFill>
                  <a:srgbClr val="CF8D15"/>
                </a:solidFill>
              </a:rPr>
              <a:t>: </a:t>
            </a:r>
            <a:r>
              <a:rPr lang="en-US" sz="3200">
                <a:solidFill>
                  <a:schemeClr val="bg1"/>
                </a:solidFill>
              </a:rPr>
              <a:t>ask your browser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609600" y="4572000"/>
            <a:ext cx="8077200" cy="1676400"/>
            <a:chOff x="457200" y="2209800"/>
            <a:chExt cx="8229600" cy="1828800"/>
          </a:xfrm>
        </p:grpSpPr>
        <p:sp>
          <p:nvSpPr>
            <p:cNvPr id="8" name="Rectangle 7"/>
            <p:cNvSpPr/>
            <p:nvPr/>
          </p:nvSpPr>
          <p:spPr>
            <a:xfrm>
              <a:off x="457200" y="2209800"/>
              <a:ext cx="8229600" cy="1828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2918" y="2418202"/>
              <a:ext cx="2818482" cy="6096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CLIENT_RANDOM</a:t>
              </a:r>
              <a:r>
                <a:rPr lang="en-US" dirty="0"/>
                <a:t> 64 bytes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33800" y="2418202"/>
              <a:ext cx="4648200" cy="609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 Secret 96 bytes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3200400"/>
              <a:ext cx="2362200" cy="609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RSA 16 bytes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3200400"/>
              <a:ext cx="4648200" cy="609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Pre-Master Secret 96 bytes</a:t>
              </a:r>
            </a:p>
          </p:txBody>
        </p:sp>
      </p:grpSp>
      <p:sp>
        <p:nvSpPr>
          <p:cNvPr id="16" name="Flèche courbée vers la droite 15"/>
          <p:cNvSpPr/>
          <p:nvPr/>
        </p:nvSpPr>
        <p:spPr>
          <a:xfrm>
            <a:off x="3429000" y="1600200"/>
            <a:ext cx="1219200" cy="2438400"/>
          </a:xfrm>
          <a:prstGeom prst="curv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lèche courbée vers la droite 16"/>
          <p:cNvSpPr/>
          <p:nvPr/>
        </p:nvSpPr>
        <p:spPr>
          <a:xfrm rot="10800000">
            <a:off x="4724400" y="1447800"/>
            <a:ext cx="1219200" cy="2438400"/>
          </a:xfrm>
          <a:prstGeom prst="curv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1371600" cy="1371600"/>
          </a:xfrm>
          <a:prstGeom prst="rect">
            <a:avLst/>
          </a:prstGeom>
        </p:spPr>
      </p:pic>
      <p:sp>
        <p:nvSpPr>
          <p:cNvPr id="21" name="Flèche droite rayée 20"/>
          <p:cNvSpPr/>
          <p:nvPr/>
        </p:nvSpPr>
        <p:spPr>
          <a:xfrm rot="5400000">
            <a:off x="4524509" y="3552692"/>
            <a:ext cx="399782" cy="1524000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70" y="2057400"/>
            <a:ext cx="2974270" cy="19812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006" y="2133600"/>
            <a:ext cx="3694794" cy="20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76606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509"/>
            <a:ext cx="9144000" cy="5029200"/>
          </a:xfrm>
          <a:prstGeom prst="rect">
            <a:avLst/>
          </a:prstGeom>
        </p:spPr>
      </p:pic>
      <p:sp>
        <p:nvSpPr>
          <p:cNvPr id="104" name="ZoneTexte 103"/>
          <p:cNvSpPr txBox="1"/>
          <p:nvPr/>
        </p:nvSpPr>
        <p:spPr>
          <a:xfrm>
            <a:off x="-457200" y="592068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srgbClr val="CF8D15"/>
                </a:solidFill>
              </a:rPr>
              <a:t>Eavesdropping: </a:t>
            </a:r>
            <a:r>
              <a:rPr lang="en-US" sz="4400" dirty="0">
                <a:solidFill>
                  <a:schemeClr val="bg1"/>
                </a:solidFill>
              </a:rPr>
              <a:t>ask your browser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37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88490" y="6517887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-304800" y="1905000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itchFamily="2" charset="2"/>
              <a:buChar char="ü"/>
            </a:pPr>
            <a:r>
              <a:rPr lang="fr-F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Logging</a:t>
            </a: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TLS session  Components</a:t>
            </a:r>
          </a:p>
          <a:p>
            <a:pPr marL="571500" indent="-571500">
              <a:buFont typeface="Wingdings" pitchFamily="2" charset="2"/>
              <a:buChar char="ü"/>
            </a:pPr>
            <a:endParaRPr lang="fr-F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</a:t>
            </a:r>
            <a:r>
              <a:rPr lang="fr-F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environement</a:t>
            </a: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variable SSLKEYLOGFILE</a:t>
            </a:r>
          </a:p>
          <a:p>
            <a:endParaRPr lang="fr-F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itchFamily="2" charset="2"/>
              <a:buChar char="ü"/>
            </a:pP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Browser </a:t>
            </a:r>
            <a:r>
              <a:rPr lang="fr-F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that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supports </a:t>
            </a: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NSS module.</a:t>
            </a:r>
          </a:p>
          <a:p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pPr marL="1028700" lvl="1" indent="-571500">
              <a:buFont typeface="Wingdings" pitchFamily="2" charset="2"/>
              <a:buChar char="ü"/>
            </a:pP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NSS </a:t>
            </a:r>
            <a:r>
              <a:rPr lang="fr-F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set of C </a:t>
            </a:r>
            <a:r>
              <a:rPr lang="fr-F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libraries</a:t>
            </a: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maintained</a:t>
            </a:r>
            <a:r>
              <a:rPr lang="fr-F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 </a:t>
            </a:r>
            <a:r>
              <a:rPr lang="fr-F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firefox</a:t>
            </a:r>
            <a:endParaRPr lang="fr-F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028700" lvl="1" indent="-571500">
              <a:buFont typeface="Wingdings" pitchFamily="2" charset="2"/>
              <a:buChar char="ü"/>
            </a:pP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22373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4790-D3BA-4F73-AC3D-0B87F007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CF8D15"/>
                </a:solidFill>
                <a:latin typeface="+mn-lt"/>
                <a:ea typeface="+mn-ea"/>
                <a:cs typeface="+mn-cs"/>
              </a:rPr>
              <a:t>SSLKEYLOGFILE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Env</a:t>
            </a:r>
            <a:r>
              <a:rPr lang="fr-FR" dirty="0">
                <a:solidFill>
                  <a:schemeClr val="bg1"/>
                </a:solidFill>
              </a:rPr>
              <a:t> Variable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E9AA74-5381-48C6-AA6E-538DF1DAB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05000"/>
            <a:ext cx="8606118" cy="2667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F9AC3-5751-4BDE-9D5E-8C8597F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28760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2FFA-AA1A-433F-AE26-320C85B0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4790-D3BA-4F73-AC3D-0B87F007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CF8D15"/>
                </a:solidFill>
                <a:latin typeface="+mn-lt"/>
                <a:ea typeface="+mn-ea"/>
                <a:cs typeface="+mn-cs"/>
              </a:rPr>
              <a:t>SSLKEYLOGFILE</a:t>
            </a:r>
            <a:r>
              <a:rPr lang="fr-FR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F9AC3-5751-4BDE-9D5E-8C8597F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00799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2FFA-AA1A-433F-AE26-320C85B0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39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96B608-E43D-4717-A369-351053D9F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52600"/>
            <a:ext cx="9144000" cy="2667000"/>
          </a:xfrm>
        </p:spPr>
      </p:pic>
    </p:spTree>
    <p:extLst>
      <p:ext uri="{BB962C8B-B14F-4D97-AF65-F5344CB8AC3E}">
        <p14:creationId xmlns:p14="http://schemas.microsoft.com/office/powerpoint/2010/main" val="11009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484169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04800" y="4572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dirty="0">
                <a:solidFill>
                  <a:srgbClr val="CF8D15"/>
                </a:solidFill>
              </a:rPr>
              <a:t>#1 - Problematic: 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Accept the risk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69" y="1885981"/>
            <a:ext cx="3259731" cy="45148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3920393"/>
      </p:ext>
    </p:extLst>
  </p:cSld>
  <p:clrMapOvr>
    <a:masterClrMapping/>
  </p:clrMapOvr>
  <p:transition spd="med">
    <p:blinds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4790-D3BA-4F73-AC3D-0B87F007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CF8D15"/>
                </a:solidFill>
                <a:latin typeface="+mn-lt"/>
                <a:ea typeface="+mn-ea"/>
                <a:cs typeface="+mn-cs"/>
              </a:rPr>
              <a:t>Wireshark </a:t>
            </a:r>
            <a:r>
              <a:rPr lang="fr-FR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Decrypted</a:t>
            </a:r>
            <a:r>
              <a:rPr lang="fr-FR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data section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F9AC3-5751-4BDE-9D5E-8C8597F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38593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2FFA-AA1A-433F-AE26-320C85B0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40</a:t>
            </a:fld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CCB472C-C786-46DF-A875-58AD6B96B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752026" cy="3886200"/>
          </a:xfrm>
        </p:spPr>
      </p:pic>
    </p:spTree>
    <p:extLst>
      <p:ext uri="{BB962C8B-B14F-4D97-AF65-F5344CB8AC3E}">
        <p14:creationId xmlns:p14="http://schemas.microsoft.com/office/powerpoint/2010/main" val="406874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4790-D3BA-4F73-AC3D-0B87F007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CF8D15"/>
                </a:solidFill>
                <a:latin typeface="+mn-lt"/>
                <a:ea typeface="+mn-ea"/>
                <a:cs typeface="+mn-cs"/>
              </a:rPr>
              <a:t>Wireshark </a:t>
            </a:r>
            <a:r>
              <a:rPr lang="fr-FR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Hotmail</a:t>
            </a:r>
            <a:r>
              <a:rPr lang="fr-FR" dirty="0">
                <a:solidFill>
                  <a:srgbClr val="CF8D15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Creds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F9AC3-5751-4BDE-9D5E-8C8597F5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356350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B2FFA-AA1A-433F-AE26-320C85B0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C7C18-B6BC-41A8-AA07-CEF96F7F076F}" type="slidenum">
              <a:rPr lang="en-US" smtClean="0"/>
              <a:t>41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022426-E662-467B-8D47-BEFCAC1BD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52987"/>
            <a:ext cx="9144001" cy="4666813"/>
          </a:xfrm>
        </p:spPr>
      </p:pic>
    </p:spTree>
    <p:extLst>
      <p:ext uri="{BB962C8B-B14F-4D97-AF65-F5344CB8AC3E}">
        <p14:creationId xmlns:p14="http://schemas.microsoft.com/office/powerpoint/2010/main" val="1319354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1" y="1465323"/>
            <a:ext cx="7902558" cy="4939099"/>
          </a:xfrm>
          <a:prstGeom prst="rect">
            <a:avLst/>
          </a:prstGeom>
        </p:spPr>
      </p:pic>
      <p:sp>
        <p:nvSpPr>
          <p:cNvPr id="104" name="ZoneTexte 103"/>
          <p:cNvSpPr txBox="1"/>
          <p:nvPr/>
        </p:nvSpPr>
        <p:spPr>
          <a:xfrm>
            <a:off x="-457200" y="592068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srgbClr val="CF8D15"/>
                </a:solidFill>
              </a:rPr>
              <a:t>SSL Decryption: </a:t>
            </a:r>
            <a:r>
              <a:rPr lang="en-US" sz="4400" dirty="0">
                <a:solidFill>
                  <a:schemeClr val="bg1"/>
                </a:solidFill>
              </a:rPr>
              <a:t>Video Demo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42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4401"/>
      </p:ext>
    </p:extLst>
  </p:cSld>
  <p:clrMapOvr>
    <a:masterClrMapping/>
  </p:clrMapOvr>
  <p:transition spd="med">
    <p:blinds dir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94130"/>
            <a:ext cx="6125308" cy="4976813"/>
          </a:xfrm>
          <a:prstGeom prst="rect">
            <a:avLst/>
          </a:prstGeom>
        </p:spPr>
      </p:pic>
      <p:sp>
        <p:nvSpPr>
          <p:cNvPr id="104" name="ZoneTexte 103"/>
          <p:cNvSpPr txBox="1"/>
          <p:nvPr/>
        </p:nvSpPr>
        <p:spPr>
          <a:xfrm>
            <a:off x="-457200" y="592068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srgbClr val="CF8D15"/>
                </a:solidFill>
              </a:rPr>
              <a:t>Countermeasures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08295"/>
      </p:ext>
    </p:extLst>
  </p:cSld>
  <p:clrMapOvr>
    <a:masterClrMapping/>
  </p:clrMapOvr>
  <p:transition spd="med"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524000"/>
            <a:ext cx="4762500" cy="4762500"/>
          </a:xfrm>
          <a:prstGeom prst="rect">
            <a:avLst/>
          </a:prstGeom>
        </p:spPr>
      </p:pic>
      <p:sp>
        <p:nvSpPr>
          <p:cNvPr id="104" name="ZoneTexte 103"/>
          <p:cNvSpPr txBox="1"/>
          <p:nvPr/>
        </p:nvSpPr>
        <p:spPr>
          <a:xfrm>
            <a:off x="-457200" y="592068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 err="1">
                <a:solidFill>
                  <a:srgbClr val="CF8D15"/>
                </a:solidFill>
              </a:rPr>
              <a:t>EoF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473825"/>
            <a:ext cx="4572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44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98323" y="6536653"/>
            <a:ext cx="895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7F8E043-83AD-4879-9D05-D54AC9515FE8}" type="datetime1">
              <a:rPr lang="en-US" sz="1200">
                <a:solidFill>
                  <a:schemeClr val="bg1"/>
                </a:solidFill>
              </a:rPr>
              <a:pPr/>
              <a:t>11/8/2018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429000" y="3817203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4848394"/>
      </p:ext>
    </p:extLst>
  </p:cSld>
  <p:clrMapOvr>
    <a:masterClrMapping/>
  </p:clrMapOvr>
  <p:transition spd="med">
    <p:blinds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0" y="6494002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5800" y="4572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F8D15"/>
                </a:solidFill>
              </a:rPr>
              <a:t>Live Demo: </a:t>
            </a: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Bad USB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68580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4613287"/>
      </p:ext>
    </p:extLst>
  </p:cSld>
  <p:clrMapOvr>
    <a:masterClrMapping/>
  </p:clrMapOvr>
  <p:transition spd="med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/>
              <a:t>6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133600" y="587513"/>
            <a:ext cx="4648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Proof of Concept: </a:t>
            </a:r>
            <a:r>
              <a:rPr lang="en-US" sz="3200" dirty="0">
                <a:solidFill>
                  <a:schemeClr val="bg1"/>
                </a:solidFill>
              </a:rPr>
              <a:t>History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85800" y="2697540"/>
            <a:ext cx="792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Official POC link </a:t>
            </a:r>
            <a:r>
              <a:rPr lang="en-US" sz="3200" dirty="0">
                <a:solidFill>
                  <a:srgbClr val="00B0F0"/>
                </a:solidFill>
              </a:rPr>
              <a:t>https://srlabs.de/badusb</a:t>
            </a:r>
          </a:p>
          <a:p>
            <a:pPr marL="571500" indent="-571500">
              <a:buFont typeface="Wingdings" pitchFamily="2" charset="2"/>
              <a:buChar char="§"/>
            </a:pPr>
            <a:endParaRPr lang="en-US" sz="3200" dirty="0">
              <a:solidFill>
                <a:schemeClr val="bg1"/>
              </a:solidFill>
            </a:endParaRPr>
          </a:p>
          <a:p>
            <a:pPr marL="571500" indent="-571500">
              <a:buFont typeface="Wingdings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</a:rPr>
              <a:t>Presented in </a:t>
            </a:r>
            <a:r>
              <a:rPr lang="en-US" sz="3200" dirty="0" err="1">
                <a:solidFill>
                  <a:schemeClr val="bg1"/>
                </a:solidFill>
              </a:rPr>
              <a:t>blackhat</a:t>
            </a:r>
            <a:r>
              <a:rPr lang="en-US" sz="3200" dirty="0">
                <a:solidFill>
                  <a:schemeClr val="bg1"/>
                </a:solidFill>
              </a:rPr>
              <a:t> 2014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EF2889D6-6203-439F-863D-D82439FD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4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385983"/>
      </p:ext>
    </p:extLst>
  </p:cSld>
  <p:clrMapOvr>
    <a:masterClrMapping/>
  </p:clrMapOvr>
  <p:transition spd="med"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2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198" y="6492874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>
                <a:solidFill>
                  <a:schemeClr val="bg1"/>
                </a:solidFill>
              </a:rPr>
              <a:t>11/8/2018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133600" y="587513"/>
            <a:ext cx="4648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Proof of Concept: </a:t>
            </a:r>
            <a:r>
              <a:rPr lang="en-US" sz="3200" dirty="0">
                <a:solidFill>
                  <a:schemeClr val="bg1"/>
                </a:solidFill>
              </a:rPr>
              <a:t>History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2986" y="1487214"/>
            <a:ext cx="1789386" cy="178938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1254" y="1600200"/>
            <a:ext cx="1846546" cy="1255395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6528582" y="1752600"/>
            <a:ext cx="0" cy="480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566182" y="1752600"/>
            <a:ext cx="0" cy="4800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Groupe 49"/>
          <p:cNvGrpSpPr/>
          <p:nvPr/>
        </p:nvGrpSpPr>
        <p:grpSpPr>
          <a:xfrm>
            <a:off x="2831123" y="1828800"/>
            <a:ext cx="3319975" cy="369332"/>
            <a:chOff x="2831123" y="1828800"/>
            <a:chExt cx="3319975" cy="369332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2831123" y="2133600"/>
              <a:ext cx="331997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4098" y="1828800"/>
              <a:ext cx="209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USB Plug and Play</a:t>
              </a:r>
            </a:p>
          </p:txBody>
        </p:sp>
      </p:grpSp>
      <p:grpSp>
        <p:nvGrpSpPr>
          <p:cNvPr id="59" name="Groupe 58"/>
          <p:cNvGrpSpPr/>
          <p:nvPr/>
        </p:nvGrpSpPr>
        <p:grpSpPr>
          <a:xfrm>
            <a:off x="2831123" y="6107668"/>
            <a:ext cx="3496993" cy="369332"/>
            <a:chOff x="2831123" y="6107668"/>
            <a:chExt cx="3496993" cy="369332"/>
          </a:xfrm>
          <a:noFill/>
        </p:grpSpPr>
        <p:cxnSp>
          <p:nvCxnSpPr>
            <p:cNvPr id="27" name="Connecteur droit avec flèche 26"/>
            <p:cNvCxnSpPr/>
            <p:nvPr/>
          </p:nvCxnSpPr>
          <p:spPr>
            <a:xfrm>
              <a:off x="2831123" y="6477000"/>
              <a:ext cx="3319976" cy="0"/>
            </a:xfrm>
            <a:prstGeom prst="straightConnector1">
              <a:avLst/>
            </a:prstGeom>
            <a:grpFill/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4583722" y="6107668"/>
              <a:ext cx="174439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 Again…</a:t>
              </a:r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2583768" y="3027011"/>
            <a:ext cx="3567330" cy="369332"/>
            <a:chOff x="2583768" y="3027011"/>
            <a:chExt cx="3567330" cy="369332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2831123" y="3374572"/>
              <a:ext cx="331997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2583768" y="3027011"/>
              <a:ext cx="1744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Set Address</a:t>
              </a: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2831123" y="3669268"/>
            <a:ext cx="3448929" cy="369332"/>
            <a:chOff x="2831123" y="3669268"/>
            <a:chExt cx="3448929" cy="36933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2831123" y="3995058"/>
              <a:ext cx="3319975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4535658" y="3669268"/>
              <a:ext cx="1744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Send descriptor</a:t>
              </a: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2413781" y="4267200"/>
            <a:ext cx="3737316" cy="369332"/>
            <a:chOff x="2413781" y="4267200"/>
            <a:chExt cx="3737316" cy="369332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2831123" y="4615544"/>
              <a:ext cx="331997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2413781" y="4267200"/>
              <a:ext cx="2554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Set Configuration</a:t>
              </a: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2831123" y="4888468"/>
            <a:ext cx="3319975" cy="369332"/>
            <a:chOff x="2831123" y="4888468"/>
            <a:chExt cx="3319975" cy="369332"/>
          </a:xfrm>
        </p:grpSpPr>
        <p:cxnSp>
          <p:nvCxnSpPr>
            <p:cNvPr id="25" name="Connecteur droit avec flèche 24"/>
            <p:cNvCxnSpPr/>
            <p:nvPr/>
          </p:nvCxnSpPr>
          <p:spPr>
            <a:xfrm flipH="1">
              <a:off x="2831123" y="5236030"/>
              <a:ext cx="3319975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3331698" y="4888468"/>
              <a:ext cx="2379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Normal Operation</a:t>
              </a: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2831123" y="5486400"/>
            <a:ext cx="3508717" cy="370116"/>
            <a:chOff x="2831123" y="5486400"/>
            <a:chExt cx="3508717" cy="370116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2831123" y="5856516"/>
              <a:ext cx="331997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3977640" y="54864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Operation Deregister</a:t>
              </a: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831123" y="2438400"/>
            <a:ext cx="3722077" cy="369332"/>
            <a:chOff x="2831123" y="2438400"/>
            <a:chExt cx="3722077" cy="369332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2831123" y="2754086"/>
              <a:ext cx="331997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4808806" y="2438400"/>
              <a:ext cx="17443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Register</a:t>
              </a:r>
            </a:p>
          </p:txBody>
        </p:sp>
      </p:grpSp>
      <p:sp>
        <p:nvSpPr>
          <p:cNvPr id="60" name="Légende encadrée avec une bordure 1 59"/>
          <p:cNvSpPr/>
          <p:nvPr/>
        </p:nvSpPr>
        <p:spPr>
          <a:xfrm>
            <a:off x="152400" y="3200400"/>
            <a:ext cx="2052145" cy="3036363"/>
          </a:xfrm>
          <a:prstGeom prst="accentBorderCallout1">
            <a:avLst>
              <a:gd name="adj1" fmla="val 9233"/>
              <a:gd name="adj2" fmla="val 105880"/>
              <a:gd name="adj3" fmla="val 24937"/>
              <a:gd name="adj4" fmla="val 148094"/>
            </a:avLst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Device Descriptor: Used by the device to indicate its capabilities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 device can send multiple descriptors if it supports multiple device classes like </a:t>
            </a:r>
            <a:r>
              <a:rPr lang="en-US" sz="1600" dirty="0" err="1">
                <a:solidFill>
                  <a:schemeClr val="bg1"/>
                </a:solidFill>
              </a:rPr>
              <a:t>webcam+mircophone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1" name="Légende encadrée avec une bordure 1 60"/>
          <p:cNvSpPr/>
          <p:nvPr/>
        </p:nvSpPr>
        <p:spPr>
          <a:xfrm>
            <a:off x="6781800" y="4082142"/>
            <a:ext cx="2052145" cy="718458"/>
          </a:xfrm>
          <a:prstGeom prst="accentBorderCallout1">
            <a:avLst>
              <a:gd name="adj1" fmla="val 24463"/>
              <a:gd name="adj2" fmla="val -5772"/>
              <a:gd name="adj3" fmla="val 68923"/>
              <a:gd name="adj4" fmla="val -47552"/>
            </a:avLst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Load Driver</a:t>
            </a:r>
          </a:p>
        </p:txBody>
      </p:sp>
    </p:spTree>
    <p:extLst>
      <p:ext uri="{BB962C8B-B14F-4D97-AF65-F5344CB8AC3E}">
        <p14:creationId xmlns:p14="http://schemas.microsoft.com/office/powerpoint/2010/main" val="161153526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92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962400" y="6477000"/>
            <a:ext cx="2133600" cy="365125"/>
          </a:xfrm>
        </p:spPr>
        <p:txBody>
          <a:bodyPr/>
          <a:lstStyle/>
          <a:p>
            <a:fld id="{97F8E043-83AD-4879-9D05-D54AC9515FE8}" type="datetime1">
              <a:rPr lang="en-US" smtClean="0"/>
              <a:t>11/8/2018</a:t>
            </a:fld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/>
              <a:t>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133600" y="587513"/>
            <a:ext cx="46482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rgbClr val="FFC000"/>
                </a:solidFill>
              </a:rPr>
              <a:t>Proof of Concept</a:t>
            </a:r>
          </a:p>
        </p:txBody>
      </p:sp>
      <p:grpSp>
        <p:nvGrpSpPr>
          <p:cNvPr id="36" name="Groupe 35"/>
          <p:cNvGrpSpPr/>
          <p:nvPr/>
        </p:nvGrpSpPr>
        <p:grpSpPr>
          <a:xfrm>
            <a:off x="1905000" y="4104082"/>
            <a:ext cx="6248400" cy="1436833"/>
            <a:chOff x="1905000" y="3363767"/>
            <a:chExt cx="6248400" cy="1436833"/>
          </a:xfrm>
        </p:grpSpPr>
        <p:sp>
          <p:nvSpPr>
            <p:cNvPr id="12" name="Cube 11"/>
            <p:cNvSpPr/>
            <p:nvPr/>
          </p:nvSpPr>
          <p:spPr>
            <a:xfrm>
              <a:off x="5334000" y="3429000"/>
              <a:ext cx="2819400" cy="1371600"/>
            </a:xfrm>
            <a:prstGeom prst="cube">
              <a:avLst>
                <a:gd name="adj" fmla="val 79229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MASS Storage</a:t>
              </a:r>
            </a:p>
          </p:txBody>
        </p:sp>
        <p:sp>
          <p:nvSpPr>
            <p:cNvPr id="13" name="Cube 12"/>
            <p:cNvSpPr/>
            <p:nvPr/>
          </p:nvSpPr>
          <p:spPr>
            <a:xfrm>
              <a:off x="1905000" y="3429000"/>
              <a:ext cx="4114800" cy="1371600"/>
            </a:xfrm>
            <a:prstGeom prst="cube">
              <a:avLst>
                <a:gd name="adj" fmla="val 7922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Firmware</a:t>
              </a:r>
            </a:p>
          </p:txBody>
        </p:sp>
        <p:sp>
          <p:nvSpPr>
            <p:cNvPr id="23" name="Cube 22"/>
            <p:cNvSpPr/>
            <p:nvPr/>
          </p:nvSpPr>
          <p:spPr>
            <a:xfrm>
              <a:off x="2286000" y="3581400"/>
              <a:ext cx="1981200" cy="762000"/>
            </a:xfrm>
            <a:prstGeom prst="cube">
              <a:avLst>
                <a:gd name="adj" fmla="val 9075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0" name="Cube 19"/>
            <p:cNvSpPr/>
            <p:nvPr/>
          </p:nvSpPr>
          <p:spPr>
            <a:xfrm>
              <a:off x="3733800" y="3581400"/>
              <a:ext cx="1981200" cy="762000"/>
            </a:xfrm>
            <a:prstGeom prst="cube">
              <a:avLst>
                <a:gd name="adj" fmla="val 9325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9" name="ZoneTexte 28"/>
            <p:cNvSpPr txBox="1"/>
            <p:nvPr/>
          </p:nvSpPr>
          <p:spPr>
            <a:xfrm rot="21214163">
              <a:off x="2848792" y="3609492"/>
              <a:ext cx="1066800" cy="584775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CPU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 rot="21205748">
              <a:off x="4095640" y="3363767"/>
              <a:ext cx="1398873" cy="107721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Boot Loader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685799" y="3352800"/>
            <a:ext cx="7696201" cy="2724150"/>
            <a:chOff x="700238" y="3028950"/>
            <a:chExt cx="7453162" cy="2286000"/>
          </a:xfrm>
        </p:grpSpPr>
        <p:grpSp>
          <p:nvGrpSpPr>
            <p:cNvPr id="10" name="Groupe 9"/>
            <p:cNvGrpSpPr/>
            <p:nvPr/>
          </p:nvGrpSpPr>
          <p:grpSpPr>
            <a:xfrm>
              <a:off x="700238" y="3028950"/>
              <a:ext cx="7453162" cy="2286000"/>
              <a:chOff x="1233638" y="2571750"/>
              <a:chExt cx="7453162" cy="2286000"/>
            </a:xfrm>
            <a:solidFill>
              <a:schemeClr val="accent1">
                <a:alpha val="24000"/>
              </a:schemeClr>
            </a:solidFill>
          </p:grpSpPr>
          <p:sp>
            <p:nvSpPr>
              <p:cNvPr id="9" name="Cube 8"/>
              <p:cNvSpPr/>
              <p:nvPr/>
            </p:nvSpPr>
            <p:spPr>
              <a:xfrm>
                <a:off x="1233638" y="3131260"/>
                <a:ext cx="1992429" cy="1087049"/>
              </a:xfrm>
              <a:prstGeom prst="cube">
                <a:avLst>
                  <a:gd name="adj" fmla="val 79271"/>
                </a:avLst>
              </a:prstGeom>
              <a:grp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ube 7"/>
              <p:cNvSpPr/>
              <p:nvPr/>
            </p:nvSpPr>
            <p:spPr>
              <a:xfrm>
                <a:off x="1981200" y="2571750"/>
                <a:ext cx="6705600" cy="2286000"/>
              </a:xfrm>
              <a:prstGeom prst="cube">
                <a:avLst>
                  <a:gd name="adj" fmla="val 57895"/>
                </a:avLst>
              </a:prstGeom>
              <a:grp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Cube 30"/>
            <p:cNvSpPr/>
            <p:nvPr/>
          </p:nvSpPr>
          <p:spPr>
            <a:xfrm>
              <a:off x="1423737" y="3844237"/>
              <a:ext cx="457200" cy="76200"/>
            </a:xfrm>
            <a:prstGeom prst="cube">
              <a:avLst>
                <a:gd name="adj" fmla="val 74859"/>
              </a:avLst>
            </a:prstGeom>
            <a:solidFill>
              <a:schemeClr val="accent1">
                <a:alpha val="24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>
              <a:off x="1202356" y="4036069"/>
              <a:ext cx="457200" cy="76200"/>
            </a:xfrm>
            <a:prstGeom prst="cube">
              <a:avLst>
                <a:gd name="adj" fmla="val 74859"/>
              </a:avLst>
            </a:prstGeom>
            <a:solidFill>
              <a:schemeClr val="accent1">
                <a:alpha val="24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e 44"/>
          <p:cNvGrpSpPr/>
          <p:nvPr/>
        </p:nvGrpSpPr>
        <p:grpSpPr>
          <a:xfrm>
            <a:off x="533400" y="3352800"/>
            <a:ext cx="7848599" cy="2724150"/>
            <a:chOff x="761999" y="2438400"/>
            <a:chExt cx="7848599" cy="2724150"/>
          </a:xfrm>
        </p:grpSpPr>
        <p:grpSp>
          <p:nvGrpSpPr>
            <p:cNvPr id="37" name="Groupe 36"/>
            <p:cNvGrpSpPr/>
            <p:nvPr/>
          </p:nvGrpSpPr>
          <p:grpSpPr>
            <a:xfrm>
              <a:off x="761999" y="2438400"/>
              <a:ext cx="7848599" cy="2724150"/>
              <a:chOff x="700238" y="3028950"/>
              <a:chExt cx="7600748" cy="2286000"/>
            </a:xfrm>
            <a:gradFill>
              <a:gsLst>
                <a:gs pos="0">
                  <a:schemeClr val="accent5">
                    <a:shade val="51000"/>
                    <a:satMod val="130000"/>
                  </a:schemeClr>
                </a:gs>
                <a:gs pos="37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</p:grpSpPr>
          <p:grpSp>
            <p:nvGrpSpPr>
              <p:cNvPr id="38" name="Groupe 37"/>
              <p:cNvGrpSpPr/>
              <p:nvPr/>
            </p:nvGrpSpPr>
            <p:grpSpPr>
              <a:xfrm>
                <a:off x="700238" y="3028950"/>
                <a:ext cx="7600748" cy="2286000"/>
                <a:chOff x="1233638" y="2571750"/>
                <a:chExt cx="7600748" cy="2286000"/>
              </a:xfrm>
              <a:grpFill/>
            </p:grpSpPr>
            <p:sp>
              <p:nvSpPr>
                <p:cNvPr id="41" name="Cube 40"/>
                <p:cNvSpPr/>
                <p:nvPr/>
              </p:nvSpPr>
              <p:spPr>
                <a:xfrm>
                  <a:off x="1233638" y="3131260"/>
                  <a:ext cx="1992429" cy="1087049"/>
                </a:xfrm>
                <a:prstGeom prst="cube">
                  <a:avLst>
                    <a:gd name="adj" fmla="val 79271"/>
                  </a:avLst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Cube 41"/>
                <p:cNvSpPr/>
                <p:nvPr/>
              </p:nvSpPr>
              <p:spPr>
                <a:xfrm>
                  <a:off x="2128786" y="2571750"/>
                  <a:ext cx="6705600" cy="2286000"/>
                </a:xfrm>
                <a:prstGeom prst="cube">
                  <a:avLst>
                    <a:gd name="adj" fmla="val 57895"/>
                  </a:avLst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Cube 38"/>
              <p:cNvSpPr/>
              <p:nvPr/>
            </p:nvSpPr>
            <p:spPr>
              <a:xfrm>
                <a:off x="1423737" y="3844237"/>
                <a:ext cx="457200" cy="76200"/>
              </a:xfrm>
              <a:prstGeom prst="cube">
                <a:avLst>
                  <a:gd name="adj" fmla="val 74859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1202356" y="4036069"/>
                <a:ext cx="457200" cy="76200"/>
              </a:xfrm>
              <a:prstGeom prst="cube">
                <a:avLst>
                  <a:gd name="adj" fmla="val 74859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592197"/>
              <a:ext cx="2695840" cy="1294003"/>
            </a:xfrm>
            <a:prstGeom prst="rect">
              <a:avLst/>
            </a:prstGeom>
            <a:scene3d>
              <a:camera prst="perspectiveRelaxed"/>
              <a:lightRig rig="threePt" dir="t"/>
            </a:scene3d>
          </p:spPr>
        </p:pic>
        <p:sp>
          <p:nvSpPr>
            <p:cNvPr id="44" name="ZoneTexte 43"/>
            <p:cNvSpPr txBox="1"/>
            <p:nvPr/>
          </p:nvSpPr>
          <p:spPr>
            <a:xfrm>
              <a:off x="2857499" y="4114800"/>
              <a:ext cx="27813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>
                      <a:lumMod val="95000"/>
                    </a:schemeClr>
                  </a:solidFill>
                </a:rPr>
                <a:t>USB Stick</a:t>
              </a:r>
            </a:p>
          </p:txBody>
        </p:sp>
      </p:grpSp>
      <p:sp>
        <p:nvSpPr>
          <p:cNvPr id="61" name="Flèche vers le bas 60"/>
          <p:cNvSpPr/>
          <p:nvPr/>
        </p:nvSpPr>
        <p:spPr>
          <a:xfrm>
            <a:off x="5410200" y="1733550"/>
            <a:ext cx="476251" cy="3829050"/>
          </a:xfrm>
          <a:prstGeom prst="down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èche vers le bas 61"/>
          <p:cNvSpPr/>
          <p:nvPr/>
        </p:nvSpPr>
        <p:spPr>
          <a:xfrm>
            <a:off x="7239000" y="2057400"/>
            <a:ext cx="476251" cy="3289644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èche vers le bas 63"/>
          <p:cNvSpPr/>
          <p:nvPr/>
        </p:nvSpPr>
        <p:spPr>
          <a:xfrm>
            <a:off x="4400549" y="2819401"/>
            <a:ext cx="476251" cy="1502314"/>
          </a:xfrm>
          <a:prstGeom prst="downArrow">
            <a:avLst>
              <a:gd name="adj1" fmla="val 34000"/>
              <a:gd name="adj2" fmla="val 50000"/>
            </a:avLst>
          </a:prstGeom>
          <a:effectLst>
            <a:outerShdw blurRad="127000" dist="101600" dir="8100000" algn="tr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Multiplier 64"/>
          <p:cNvSpPr/>
          <p:nvPr/>
        </p:nvSpPr>
        <p:spPr>
          <a:xfrm>
            <a:off x="4248149" y="3200400"/>
            <a:ext cx="757371" cy="5334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lèche vers le bas 65"/>
          <p:cNvSpPr/>
          <p:nvPr/>
        </p:nvSpPr>
        <p:spPr>
          <a:xfrm>
            <a:off x="5715000" y="1968156"/>
            <a:ext cx="1295400" cy="3289644"/>
          </a:xfrm>
          <a:prstGeom prst="downArrow">
            <a:avLst/>
          </a:prstGeom>
          <a:effectLst>
            <a:outerShdw blurRad="406400" dist="3175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20859830" lon="4696101" rev="17191032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ultiplier 66"/>
          <p:cNvSpPr/>
          <p:nvPr/>
        </p:nvSpPr>
        <p:spPr>
          <a:xfrm>
            <a:off x="6324600" y="3276600"/>
            <a:ext cx="757371" cy="53340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e 68"/>
          <p:cNvGrpSpPr/>
          <p:nvPr/>
        </p:nvGrpSpPr>
        <p:grpSpPr>
          <a:xfrm>
            <a:off x="3962400" y="1726006"/>
            <a:ext cx="5029201" cy="1398195"/>
            <a:chOff x="3962400" y="1726006"/>
            <a:chExt cx="5029201" cy="1398195"/>
          </a:xfrm>
        </p:grpSpPr>
        <p:grpSp>
          <p:nvGrpSpPr>
            <p:cNvPr id="53" name="Groupe 52"/>
            <p:cNvGrpSpPr/>
            <p:nvPr/>
          </p:nvGrpSpPr>
          <p:grpSpPr>
            <a:xfrm>
              <a:off x="3962400" y="1726006"/>
              <a:ext cx="1321994" cy="1321994"/>
              <a:chOff x="5181600" y="2309012"/>
              <a:chExt cx="1321994" cy="1321994"/>
            </a:xfrm>
          </p:grpSpPr>
          <p:pic>
            <p:nvPicPr>
              <p:cNvPr id="48" name="Image 4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1600" y="2309012"/>
                <a:ext cx="1321994" cy="1321994"/>
              </a:xfrm>
              <a:prstGeom prst="rect">
                <a:avLst/>
              </a:prstGeom>
            </p:spPr>
          </p:pic>
          <p:sp>
            <p:nvSpPr>
              <p:cNvPr id="52" name="ZoneTexte 51"/>
              <p:cNvSpPr txBox="1"/>
              <p:nvPr/>
            </p:nvSpPr>
            <p:spPr>
              <a:xfrm>
                <a:off x="5562600" y="2716606"/>
                <a:ext cx="609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AV</a:t>
                </a:r>
              </a:p>
            </p:txBody>
          </p:sp>
        </p:grpSp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1828800"/>
              <a:ext cx="1295401" cy="1295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042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  <p:bldP spid="64" grpId="0" animBg="1"/>
      <p:bldP spid="65" grpId="0" animBg="1"/>
      <p:bldP spid="66" grpId="0" animBg="1"/>
      <p:bldP spid="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E043-83AD-4879-9D05-D54AC9515FE8}" type="datetime1">
              <a:rPr lang="en-US" smtClean="0"/>
              <a:t>11/8/2018</a:t>
            </a:fld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/>
          <a:p>
            <a:fld id="{C83C7C18-B6BC-41A8-AA07-CEF96F7F076F}" type="slidenum">
              <a:rPr lang="en-US" smtClean="0"/>
              <a:t>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2133600" y="304800"/>
            <a:ext cx="464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</a:rPr>
              <a:t>Proof of Concept</a:t>
            </a:r>
          </a:p>
        </p:txBody>
      </p:sp>
      <p:grpSp>
        <p:nvGrpSpPr>
          <p:cNvPr id="42" name="Groupe 41"/>
          <p:cNvGrpSpPr/>
          <p:nvPr/>
        </p:nvGrpSpPr>
        <p:grpSpPr>
          <a:xfrm>
            <a:off x="1905000" y="4104082"/>
            <a:ext cx="6248400" cy="1436833"/>
            <a:chOff x="1905000" y="3363767"/>
            <a:chExt cx="6248400" cy="1436833"/>
          </a:xfrm>
        </p:grpSpPr>
        <p:sp>
          <p:nvSpPr>
            <p:cNvPr id="43" name="Cube 42"/>
            <p:cNvSpPr/>
            <p:nvPr/>
          </p:nvSpPr>
          <p:spPr>
            <a:xfrm>
              <a:off x="5334000" y="3429000"/>
              <a:ext cx="2819400" cy="1371600"/>
            </a:xfrm>
            <a:prstGeom prst="cube">
              <a:avLst>
                <a:gd name="adj" fmla="val 79229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MASS Storage</a:t>
              </a:r>
            </a:p>
          </p:txBody>
        </p:sp>
        <p:sp>
          <p:nvSpPr>
            <p:cNvPr id="44" name="Cube 43"/>
            <p:cNvSpPr/>
            <p:nvPr/>
          </p:nvSpPr>
          <p:spPr>
            <a:xfrm>
              <a:off x="1905000" y="3429000"/>
              <a:ext cx="4114800" cy="1371600"/>
            </a:xfrm>
            <a:prstGeom prst="cube">
              <a:avLst>
                <a:gd name="adj" fmla="val 7922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Controller Firmware</a:t>
              </a:r>
            </a:p>
          </p:txBody>
        </p:sp>
        <p:sp>
          <p:nvSpPr>
            <p:cNvPr id="45" name="Cube 44"/>
            <p:cNvSpPr/>
            <p:nvPr/>
          </p:nvSpPr>
          <p:spPr>
            <a:xfrm>
              <a:off x="2286000" y="3581400"/>
              <a:ext cx="1981200" cy="762000"/>
            </a:xfrm>
            <a:prstGeom prst="cube">
              <a:avLst>
                <a:gd name="adj" fmla="val 90757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Cube 45"/>
            <p:cNvSpPr/>
            <p:nvPr/>
          </p:nvSpPr>
          <p:spPr>
            <a:xfrm>
              <a:off x="3733800" y="3581400"/>
              <a:ext cx="1981200" cy="762000"/>
            </a:xfrm>
            <a:prstGeom prst="cube">
              <a:avLst>
                <a:gd name="adj" fmla="val 93257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7" name="ZoneTexte 46"/>
            <p:cNvSpPr txBox="1"/>
            <p:nvPr/>
          </p:nvSpPr>
          <p:spPr>
            <a:xfrm rot="21214163">
              <a:off x="2848792" y="3609492"/>
              <a:ext cx="1066800" cy="584775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CPU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8" name="ZoneTexte 47"/>
            <p:cNvSpPr txBox="1"/>
            <p:nvPr/>
          </p:nvSpPr>
          <p:spPr>
            <a:xfrm rot="21205748">
              <a:off x="4095640" y="3363767"/>
              <a:ext cx="1398873" cy="1077218"/>
            </a:xfrm>
            <a:prstGeom prst="rect">
              <a:avLst/>
            </a:prstGeom>
            <a:noFill/>
            <a:scene3d>
              <a:camera prst="isometricOffAxis2Top"/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Boot Loader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Flèche vers le bas 57"/>
          <p:cNvSpPr/>
          <p:nvPr/>
        </p:nvSpPr>
        <p:spPr>
          <a:xfrm rot="21022257">
            <a:off x="5330444" y="2460000"/>
            <a:ext cx="476251" cy="2588165"/>
          </a:xfrm>
          <a:prstGeom prst="downArrow">
            <a:avLst/>
          </a:prstGeom>
          <a:solidFill>
            <a:schemeClr val="bg1"/>
          </a:solidFill>
          <a:effectLst>
            <a:outerShdw blurRad="177800" dist="2794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e 16"/>
          <p:cNvGrpSpPr/>
          <p:nvPr/>
        </p:nvGrpSpPr>
        <p:grpSpPr>
          <a:xfrm>
            <a:off x="3733800" y="4114800"/>
            <a:ext cx="1981200" cy="1095176"/>
            <a:chOff x="3733800" y="4114800"/>
            <a:chExt cx="1981200" cy="1095176"/>
          </a:xfrm>
        </p:grpSpPr>
        <p:sp>
          <p:nvSpPr>
            <p:cNvPr id="59" name="Cube 58"/>
            <p:cNvSpPr/>
            <p:nvPr/>
          </p:nvSpPr>
          <p:spPr>
            <a:xfrm>
              <a:off x="3733800" y="4321715"/>
              <a:ext cx="1981200" cy="762000"/>
            </a:xfrm>
            <a:prstGeom prst="cube">
              <a:avLst>
                <a:gd name="adj" fmla="val 93257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6596">
              <a:off x="4191000" y="4114800"/>
              <a:ext cx="1095176" cy="1095176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76400"/>
            <a:ext cx="1600200" cy="1600200"/>
          </a:xfrm>
          <a:prstGeom prst="rect">
            <a:avLst/>
          </a:prstGeom>
        </p:spPr>
      </p:pic>
      <p:grpSp>
        <p:nvGrpSpPr>
          <p:cNvPr id="64" name="Groupe 63"/>
          <p:cNvGrpSpPr/>
          <p:nvPr/>
        </p:nvGrpSpPr>
        <p:grpSpPr>
          <a:xfrm>
            <a:off x="295556" y="3321576"/>
            <a:ext cx="7848599" cy="2724150"/>
            <a:chOff x="761999" y="2438400"/>
            <a:chExt cx="7848599" cy="2724150"/>
          </a:xfrm>
        </p:grpSpPr>
        <p:grpSp>
          <p:nvGrpSpPr>
            <p:cNvPr id="65" name="Groupe 64"/>
            <p:cNvGrpSpPr/>
            <p:nvPr/>
          </p:nvGrpSpPr>
          <p:grpSpPr>
            <a:xfrm>
              <a:off x="761999" y="2438400"/>
              <a:ext cx="7848599" cy="2724150"/>
              <a:chOff x="700238" y="3028950"/>
              <a:chExt cx="7600748" cy="2286000"/>
            </a:xfrm>
            <a:gradFill>
              <a:gsLst>
                <a:gs pos="0">
                  <a:schemeClr val="accent5">
                    <a:shade val="51000"/>
                    <a:satMod val="130000"/>
                  </a:schemeClr>
                </a:gs>
                <a:gs pos="37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lin ang="16200000" scaled="0"/>
            </a:gradFill>
          </p:grpSpPr>
          <p:grpSp>
            <p:nvGrpSpPr>
              <p:cNvPr id="70" name="Groupe 69"/>
              <p:cNvGrpSpPr/>
              <p:nvPr/>
            </p:nvGrpSpPr>
            <p:grpSpPr>
              <a:xfrm>
                <a:off x="700238" y="3028950"/>
                <a:ext cx="7600748" cy="2286000"/>
                <a:chOff x="1233638" y="2571750"/>
                <a:chExt cx="7600748" cy="2286000"/>
              </a:xfrm>
              <a:grpFill/>
            </p:grpSpPr>
            <p:sp>
              <p:nvSpPr>
                <p:cNvPr id="81" name="Cube 80"/>
                <p:cNvSpPr/>
                <p:nvPr/>
              </p:nvSpPr>
              <p:spPr>
                <a:xfrm>
                  <a:off x="1233638" y="3147247"/>
                  <a:ext cx="1992429" cy="1087049"/>
                </a:xfrm>
                <a:prstGeom prst="cube">
                  <a:avLst>
                    <a:gd name="adj" fmla="val 79271"/>
                  </a:avLst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Cube 88"/>
                <p:cNvSpPr/>
                <p:nvPr/>
              </p:nvSpPr>
              <p:spPr>
                <a:xfrm>
                  <a:off x="2128786" y="2571750"/>
                  <a:ext cx="6705600" cy="2286000"/>
                </a:xfrm>
                <a:prstGeom prst="cube">
                  <a:avLst>
                    <a:gd name="adj" fmla="val 57895"/>
                  </a:avLst>
                </a:prstGeom>
                <a:ln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" name="Cube 71"/>
              <p:cNvSpPr/>
              <p:nvPr/>
            </p:nvSpPr>
            <p:spPr>
              <a:xfrm>
                <a:off x="1497530" y="3860223"/>
                <a:ext cx="457200" cy="76200"/>
              </a:xfrm>
              <a:prstGeom prst="cube">
                <a:avLst>
                  <a:gd name="adj" fmla="val 74859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1276149" y="4052055"/>
                <a:ext cx="457200" cy="76200"/>
              </a:xfrm>
              <a:prstGeom prst="cube">
                <a:avLst>
                  <a:gd name="adj" fmla="val 74859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6" name="Image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2592197"/>
              <a:ext cx="2695840" cy="1294003"/>
            </a:xfrm>
            <a:prstGeom prst="rect">
              <a:avLst/>
            </a:prstGeom>
            <a:scene3d>
              <a:camera prst="perspectiveRelaxed"/>
              <a:lightRig rig="threePt" dir="t"/>
            </a:scene3d>
          </p:spPr>
        </p:pic>
        <p:sp>
          <p:nvSpPr>
            <p:cNvPr id="69" name="ZoneTexte 68"/>
            <p:cNvSpPr txBox="1"/>
            <p:nvPr/>
          </p:nvSpPr>
          <p:spPr>
            <a:xfrm>
              <a:off x="2857499" y="4114800"/>
              <a:ext cx="27813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>
                      <a:lumMod val="95000"/>
                    </a:schemeClr>
                  </a:solidFill>
                </a:rPr>
                <a:t>USB Stick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295556" y="3321576"/>
            <a:ext cx="8467451" cy="2724150"/>
            <a:chOff x="609601" y="3200400"/>
            <a:chExt cx="8467451" cy="2724150"/>
          </a:xfrm>
        </p:grpSpPr>
        <p:sp>
          <p:nvSpPr>
            <p:cNvPr id="75" name="Cube 74"/>
            <p:cNvSpPr/>
            <p:nvPr/>
          </p:nvSpPr>
          <p:spPr>
            <a:xfrm>
              <a:off x="609601" y="3886200"/>
              <a:ext cx="2057400" cy="1295400"/>
            </a:xfrm>
            <a:prstGeom prst="cube">
              <a:avLst>
                <a:gd name="adj" fmla="val 79271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/>
            <p:cNvSpPr/>
            <p:nvPr/>
          </p:nvSpPr>
          <p:spPr>
            <a:xfrm>
              <a:off x="1356692" y="4248150"/>
              <a:ext cx="472109" cy="90805"/>
            </a:xfrm>
            <a:prstGeom prst="cube">
              <a:avLst>
                <a:gd name="adj" fmla="val 74859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1128092" y="4476750"/>
              <a:ext cx="472109" cy="90805"/>
            </a:xfrm>
            <a:prstGeom prst="cube">
              <a:avLst>
                <a:gd name="adj" fmla="val 74859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e 8"/>
            <p:cNvGrpSpPr/>
            <p:nvPr/>
          </p:nvGrpSpPr>
          <p:grpSpPr>
            <a:xfrm>
              <a:off x="1447800" y="3200400"/>
              <a:ext cx="7629252" cy="2724150"/>
              <a:chOff x="1447800" y="3276600"/>
              <a:chExt cx="7629252" cy="2724150"/>
            </a:xfrm>
          </p:grpSpPr>
          <p:grpSp>
            <p:nvGrpSpPr>
              <p:cNvPr id="132" name="Groupe 131"/>
              <p:cNvGrpSpPr/>
              <p:nvPr/>
            </p:nvGrpSpPr>
            <p:grpSpPr>
              <a:xfrm>
                <a:off x="1447800" y="3276600"/>
                <a:ext cx="7629252" cy="2724150"/>
                <a:chOff x="1447800" y="1981200"/>
                <a:chExt cx="7629252" cy="2724150"/>
              </a:xfrm>
            </p:grpSpPr>
            <p:grpSp>
              <p:nvGrpSpPr>
                <p:cNvPr id="131" name="Groupe 130"/>
                <p:cNvGrpSpPr/>
                <p:nvPr/>
              </p:nvGrpSpPr>
              <p:grpSpPr>
                <a:xfrm>
                  <a:off x="1524000" y="1981200"/>
                  <a:ext cx="7553052" cy="2724150"/>
                  <a:chOff x="1524000" y="1981200"/>
                  <a:chExt cx="7553052" cy="2724150"/>
                </a:xfrm>
              </p:grpSpPr>
              <p:grpSp>
                <p:nvGrpSpPr>
                  <p:cNvPr id="130" name="Groupe 129"/>
                  <p:cNvGrpSpPr/>
                  <p:nvPr/>
                </p:nvGrpSpPr>
                <p:grpSpPr>
                  <a:xfrm>
                    <a:off x="1524000" y="1981200"/>
                    <a:ext cx="6924262" cy="2724150"/>
                    <a:chOff x="1524000" y="4667250"/>
                    <a:chExt cx="6924262" cy="2724150"/>
                  </a:xfrm>
                </p:grpSpPr>
                <p:sp>
                  <p:nvSpPr>
                    <p:cNvPr id="73" name="Cube 72"/>
                    <p:cNvSpPr/>
                    <p:nvPr/>
                  </p:nvSpPr>
                  <p:spPr>
                    <a:xfrm>
                      <a:off x="1524000" y="4667250"/>
                      <a:ext cx="6924262" cy="2724150"/>
                    </a:xfrm>
                    <a:prstGeom prst="cube">
                      <a:avLst>
                        <a:gd name="adj" fmla="val 57895"/>
                      </a:avLst>
                    </a:prstGeom>
                    <a:ln/>
                  </p:spPr>
                  <p:style>
                    <a:lnRef idx="1">
                      <a:schemeClr val="dk1"/>
                    </a:lnRef>
                    <a:fillRef idx="2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28" name="Groupe 127"/>
                    <p:cNvGrpSpPr/>
                    <p:nvPr/>
                  </p:nvGrpSpPr>
                  <p:grpSpPr>
                    <a:xfrm>
                      <a:off x="1752600" y="4724400"/>
                      <a:ext cx="6477001" cy="1404428"/>
                      <a:chOff x="1828799" y="3298286"/>
                      <a:chExt cx="6477001" cy="1404428"/>
                    </a:xfrm>
                  </p:grpSpPr>
                  <p:sp>
                    <p:nvSpPr>
                      <p:cNvPr id="77" name="Parallélogramme 76"/>
                      <p:cNvSpPr/>
                      <p:nvPr/>
                    </p:nvSpPr>
                    <p:spPr>
                      <a:xfrm>
                        <a:off x="3200400" y="4419600"/>
                        <a:ext cx="2666999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9" name="Parallélogramme 78"/>
                      <p:cNvSpPr/>
                      <p:nvPr/>
                    </p:nvSpPr>
                    <p:spPr>
                      <a:xfrm>
                        <a:off x="6231836" y="4419600"/>
                        <a:ext cx="9309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0" name="Parallélogramme 79"/>
                      <p:cNvSpPr/>
                      <p:nvPr/>
                    </p:nvSpPr>
                    <p:spPr>
                      <a:xfrm>
                        <a:off x="1828799" y="4419600"/>
                        <a:ext cx="990601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2" name="Parallélogramme 81"/>
                      <p:cNvSpPr/>
                      <p:nvPr/>
                    </p:nvSpPr>
                    <p:spPr>
                      <a:xfrm>
                        <a:off x="5715000" y="4419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3" name="Parallélogramme 82"/>
                      <p:cNvSpPr/>
                      <p:nvPr/>
                    </p:nvSpPr>
                    <p:spPr>
                      <a:xfrm>
                        <a:off x="5888936" y="4060286"/>
                        <a:ext cx="996395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4" name="Parallélogramme 83"/>
                      <p:cNvSpPr/>
                      <p:nvPr/>
                    </p:nvSpPr>
                    <p:spPr>
                      <a:xfrm>
                        <a:off x="5355535" y="4060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5" name="Parallélogramme 84"/>
                      <p:cNvSpPr/>
                      <p:nvPr/>
                    </p:nvSpPr>
                    <p:spPr>
                      <a:xfrm>
                        <a:off x="4822136" y="4038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6" name="Parallélogramme 85"/>
                      <p:cNvSpPr/>
                      <p:nvPr/>
                    </p:nvSpPr>
                    <p:spPr>
                      <a:xfrm>
                        <a:off x="4267200" y="4038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7" name="Parallélogramme 86"/>
                      <p:cNvSpPr/>
                      <p:nvPr/>
                    </p:nvSpPr>
                    <p:spPr>
                      <a:xfrm>
                        <a:off x="3733800" y="4038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8" name="Parallélogramme 87"/>
                      <p:cNvSpPr/>
                      <p:nvPr/>
                    </p:nvSpPr>
                    <p:spPr>
                      <a:xfrm>
                        <a:off x="3200400" y="4038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0" name="Parallélogramme 89"/>
                      <p:cNvSpPr/>
                      <p:nvPr/>
                    </p:nvSpPr>
                    <p:spPr>
                      <a:xfrm>
                        <a:off x="2667000" y="4038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1" name="Parallélogramme 90"/>
                      <p:cNvSpPr/>
                      <p:nvPr/>
                    </p:nvSpPr>
                    <p:spPr>
                      <a:xfrm>
                        <a:off x="2155136" y="4038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3" name="Parallélogramme 92"/>
                      <p:cNvSpPr/>
                      <p:nvPr/>
                    </p:nvSpPr>
                    <p:spPr>
                      <a:xfrm>
                        <a:off x="6732932" y="4079336"/>
                        <a:ext cx="824533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4" name="Parallélogramme 93"/>
                      <p:cNvSpPr/>
                      <p:nvPr/>
                    </p:nvSpPr>
                    <p:spPr>
                      <a:xfrm>
                        <a:off x="6269936" y="3679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Parallélogramme 94"/>
                      <p:cNvSpPr/>
                      <p:nvPr/>
                    </p:nvSpPr>
                    <p:spPr>
                      <a:xfrm>
                        <a:off x="5736536" y="3679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6" name="Parallélogramme 95"/>
                      <p:cNvSpPr/>
                      <p:nvPr/>
                    </p:nvSpPr>
                    <p:spPr>
                      <a:xfrm>
                        <a:off x="5224672" y="3657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7" name="Parallélogramme 96"/>
                      <p:cNvSpPr/>
                      <p:nvPr/>
                    </p:nvSpPr>
                    <p:spPr>
                      <a:xfrm>
                        <a:off x="4669736" y="3657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8" name="Parallélogramme 97"/>
                      <p:cNvSpPr/>
                      <p:nvPr/>
                    </p:nvSpPr>
                    <p:spPr>
                      <a:xfrm>
                        <a:off x="4136336" y="3657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9" name="Parallélogramme 98"/>
                      <p:cNvSpPr/>
                      <p:nvPr/>
                    </p:nvSpPr>
                    <p:spPr>
                      <a:xfrm>
                        <a:off x="3602936" y="3657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0" name="Parallélogramme 99"/>
                      <p:cNvSpPr/>
                      <p:nvPr/>
                    </p:nvSpPr>
                    <p:spPr>
                      <a:xfrm>
                        <a:off x="3069536" y="3657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1" name="Parallélogramme 100"/>
                      <p:cNvSpPr/>
                      <p:nvPr/>
                    </p:nvSpPr>
                    <p:spPr>
                      <a:xfrm>
                        <a:off x="2557672" y="3657600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2" name="Parallélogramme 101"/>
                      <p:cNvSpPr/>
                      <p:nvPr/>
                    </p:nvSpPr>
                    <p:spPr>
                      <a:xfrm>
                        <a:off x="6803336" y="3657600"/>
                        <a:ext cx="754130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3" name="Parallélogramme 102"/>
                      <p:cNvSpPr/>
                      <p:nvPr/>
                    </p:nvSpPr>
                    <p:spPr>
                      <a:xfrm>
                        <a:off x="7135468" y="3657599"/>
                        <a:ext cx="843996" cy="384335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4" name="Parallélogramme 103"/>
                      <p:cNvSpPr/>
                      <p:nvPr/>
                    </p:nvSpPr>
                    <p:spPr>
                      <a:xfrm>
                        <a:off x="7374836" y="3298286"/>
                        <a:ext cx="9309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5" name="Parallélogramme 104"/>
                      <p:cNvSpPr/>
                      <p:nvPr/>
                    </p:nvSpPr>
                    <p:spPr>
                      <a:xfrm>
                        <a:off x="6879536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6" name="Parallélogramme 105"/>
                      <p:cNvSpPr/>
                      <p:nvPr/>
                    </p:nvSpPr>
                    <p:spPr>
                      <a:xfrm>
                        <a:off x="3488636" y="3298286"/>
                        <a:ext cx="9309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7" name="Parallélogramme 106"/>
                      <p:cNvSpPr/>
                      <p:nvPr/>
                    </p:nvSpPr>
                    <p:spPr>
                      <a:xfrm>
                        <a:off x="2955236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4" name="Parallélogramme 113"/>
                      <p:cNvSpPr/>
                      <p:nvPr/>
                    </p:nvSpPr>
                    <p:spPr>
                      <a:xfrm>
                        <a:off x="6400800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5" name="Parallélogramme 114"/>
                      <p:cNvSpPr/>
                      <p:nvPr/>
                    </p:nvSpPr>
                    <p:spPr>
                      <a:xfrm>
                        <a:off x="5867400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6" name="Parallélogramme 115"/>
                      <p:cNvSpPr/>
                      <p:nvPr/>
                    </p:nvSpPr>
                    <p:spPr>
                      <a:xfrm>
                        <a:off x="5355536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7" name="Parallélogramme 116"/>
                      <p:cNvSpPr/>
                      <p:nvPr/>
                    </p:nvSpPr>
                    <p:spPr>
                      <a:xfrm>
                        <a:off x="4822136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8" name="Parallélogramme 117"/>
                      <p:cNvSpPr/>
                      <p:nvPr/>
                    </p:nvSpPr>
                    <p:spPr>
                      <a:xfrm>
                        <a:off x="4267200" y="3298286"/>
                        <a:ext cx="664264" cy="283114"/>
                      </a:xfrm>
                      <a:prstGeom prst="parallelogram">
                        <a:avLst>
                          <a:gd name="adj" fmla="val 100969"/>
                        </a:avLst>
                      </a:prstGeom>
                    </p:spPr>
                    <p:style>
                      <a:lnRef idx="1">
                        <a:schemeClr val="dk1"/>
                      </a:lnRef>
                      <a:fillRef idx="3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pic>
                <p:nvPicPr>
                  <p:cNvPr id="67" name="Image 66"/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0677839">
                    <a:off x="6381212" y="2857749"/>
                    <a:ext cx="2695840" cy="788808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sp>
              <p:nvSpPr>
                <p:cNvPr id="68" name="ZoneTexte 67"/>
                <p:cNvSpPr txBox="1"/>
                <p:nvPr/>
              </p:nvSpPr>
              <p:spPr>
                <a:xfrm>
                  <a:off x="1447800" y="3741003"/>
                  <a:ext cx="65532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USB Stick + Keyboard</a:t>
                  </a:r>
                </a:p>
              </p:txBody>
            </p:sp>
          </p:grpSp>
          <p:grpSp>
            <p:nvGrpSpPr>
              <p:cNvPr id="8" name="Groupe 7"/>
              <p:cNvGrpSpPr/>
              <p:nvPr/>
            </p:nvGrpSpPr>
            <p:grpSpPr>
              <a:xfrm>
                <a:off x="2590800" y="4077398"/>
                <a:ext cx="664264" cy="995605"/>
                <a:chOff x="2590800" y="4077398"/>
                <a:chExt cx="664264" cy="995605"/>
              </a:xfrm>
            </p:grpSpPr>
            <p:sp>
              <p:nvSpPr>
                <p:cNvPr id="71" name="Parallélogramme 70"/>
                <p:cNvSpPr/>
                <p:nvPr/>
              </p:nvSpPr>
              <p:spPr>
                <a:xfrm>
                  <a:off x="2590800" y="4441286"/>
                  <a:ext cx="664264" cy="283114"/>
                </a:xfrm>
                <a:prstGeom prst="parallelogram">
                  <a:avLst>
                    <a:gd name="adj" fmla="val 100969"/>
                  </a:avLst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" name="Image 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770532" y="4077398"/>
                  <a:ext cx="304801" cy="995605"/>
                </a:xfrm>
                <a:prstGeom prst="rect">
                  <a:avLst/>
                </a:prstGeom>
                <a:scene3d>
                  <a:camera prst="isometricOffAxis2Top">
                    <a:rot lat="17664869" lon="3433265" rev="17928104"/>
                  </a:camera>
                  <a:lightRig rig="threePt" dir="t"/>
                </a:scene3d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32829264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18849</TotalTime>
  <Words>674</Words>
  <Application>Microsoft Office PowerPoint</Application>
  <PresentationFormat>On-screen Show (4:3)</PresentationFormat>
  <Paragraphs>248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Century Gothic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SSLKEYLOGFILE Env Variable</vt:lpstr>
      <vt:lpstr>SSLKEYLOGFILE file</vt:lpstr>
      <vt:lpstr>Wireshark Decrypted data section</vt:lpstr>
      <vt:lpstr>Wireshark Hotmail Creds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master</dc:creator>
  <cp:lastModifiedBy>Boumediene shellcoder</cp:lastModifiedBy>
  <cp:revision>778</cp:revision>
  <dcterms:created xsi:type="dcterms:W3CDTF">2016-01-09T00:07:01Z</dcterms:created>
  <dcterms:modified xsi:type="dcterms:W3CDTF">2018-11-08T18:14:36Z</dcterms:modified>
</cp:coreProperties>
</file>